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86" r:id="rId4"/>
    <p:sldId id="281" r:id="rId5"/>
    <p:sldId id="277" r:id="rId6"/>
    <p:sldId id="280" r:id="rId7"/>
    <p:sldId id="274" r:id="rId8"/>
    <p:sldId id="278" r:id="rId9"/>
    <p:sldId id="279" r:id="rId10"/>
    <p:sldId id="282" r:id="rId11"/>
    <p:sldId id="275" r:id="rId12"/>
    <p:sldId id="285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8870" autoAdjust="0"/>
  </p:normalViewPr>
  <p:slideViewPr>
    <p:cSldViewPr>
      <p:cViewPr>
        <p:scale>
          <a:sx n="100" d="100"/>
          <a:sy n="100" d="100"/>
        </p:scale>
        <p:origin x="990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pPr/>
              <a:t>12/15/2017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pPr/>
              <a:t>12/15/2017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4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7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12/15/2017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12/15/2017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12/15/2017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12/15/2017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12/15/2017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12/15/2017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8812" y="114301"/>
            <a:ext cx="1257300" cy="129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12/15/2017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12/15/2017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12/15/2017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12/15/2017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12/15/2017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895012" y="197157"/>
            <a:ext cx="1143000" cy="11776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507" y="2667000"/>
            <a:ext cx="9144000" cy="1295400"/>
          </a:xfrm>
        </p:spPr>
        <p:txBody>
          <a:bodyPr>
            <a:normAutofit/>
          </a:bodyPr>
          <a:lstStyle/>
          <a:p>
            <a:r>
              <a:rPr lang="en-US" sz="8800" b="1" dirty="0">
                <a:latin typeface="Baskerville Old Face" panose="02020602080505020303" pitchFamily="18" charset="0"/>
              </a:rPr>
              <a:t>GAMA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412" y="3976255"/>
            <a:ext cx="8229600" cy="1143000"/>
          </a:xfrm>
        </p:spPr>
        <p:txBody>
          <a:bodyPr/>
          <a:lstStyle/>
          <a:p>
            <a:r>
              <a:rPr lang="en-US" sz="2800" b="1" dirty="0"/>
              <a:t>Financial Report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07" y="152400"/>
            <a:ext cx="6858000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89723"/>
            <a:ext cx="9601201" cy="1144556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Baskerville Old Face" panose="02020602080505020303" pitchFamily="18" charset="0"/>
              </a:rPr>
              <a:t>Projected Xmas Expenses (Dec 16</a:t>
            </a:r>
            <a:r>
              <a:rPr lang="en-US" sz="4900" b="1" baseline="30000" dirty="0">
                <a:latin typeface="Baskerville Old Face" panose="02020602080505020303" pitchFamily="18" charset="0"/>
              </a:rPr>
              <a:t>th</a:t>
            </a:r>
            <a:r>
              <a:rPr lang="en-US" sz="4900" b="1" dirty="0">
                <a:latin typeface="Baskerville Old Face" panose="02020602080505020303" pitchFamily="18" charset="0"/>
              </a:rPr>
              <a:t> 2017)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32512"/>
              </p:ext>
            </p:extLst>
          </p:nvPr>
        </p:nvGraphicFramePr>
        <p:xfrm>
          <a:off x="1492250" y="2895600"/>
          <a:ext cx="9144000" cy="265176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600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257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/>
                        <a:t>Food Expenses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57">
                <a:tc>
                  <a:txBody>
                    <a:bodyPr/>
                    <a:lstStyle/>
                    <a:p>
                      <a:pPr marL="0" lvl="1" algn="l" defTabSz="914400" rtl="0" eaLnBrk="1" latinLnBrk="0" hangingPunct="1"/>
                      <a:r>
                        <a:rPr lang="en-US" sz="2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School Rent (Berkmar High School)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/>
                        <a:t>Transportation and Utensils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Sound and 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57">
                <a:tc>
                  <a:txBody>
                    <a:bodyPr/>
                    <a:lstStyle/>
                    <a:p>
                      <a:pPr marL="0" lvl="1" algn="l" defTabSz="914400" rtl="0" eaLnBrk="1" latinLnBrk="0" hangingPunct="1"/>
                      <a:r>
                        <a:rPr lang="en-US" sz="2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99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latin typeface="Baskerville Old Face" panose="02020602080505020303" pitchFamily="18" charset="0"/>
              </a:rPr>
              <a:t>Income &amp; Expenditure Summary - 2017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307541"/>
              </p:ext>
            </p:extLst>
          </p:nvPr>
        </p:nvGraphicFramePr>
        <p:xfrm>
          <a:off x="1827212" y="1505415"/>
          <a:ext cx="8534402" cy="5335025"/>
        </p:xfrm>
        <a:graphic>
          <a:graphicData uri="http://schemas.openxmlformats.org/drawingml/2006/table">
            <a:tbl>
              <a:tblPr lastRow="1">
                <a:tableStyleId>{18603FDC-E32A-4AB5-989C-0864C3EAD2B8}</a:tableStyleId>
              </a:tblPr>
              <a:tblGrid>
                <a:gridCol w="5577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7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24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Sponsorship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$17,004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4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Membership (435 members)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$21,150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24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Poomaram Ticket 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$10,555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765764"/>
                  </a:ext>
                </a:extLst>
              </a:tr>
              <a:tr h="28724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Onam Sadya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$4,510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24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Sponsorship Collectables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866596"/>
                  </a:ext>
                </a:extLst>
              </a:tr>
              <a:tr h="305825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Total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$56,719.00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24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Poomaram Show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$13,743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748345"/>
                  </a:ext>
                </a:extLst>
              </a:tr>
              <a:tr h="28724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Onam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$14,045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696312"/>
                  </a:ext>
                </a:extLst>
              </a:tr>
              <a:tr h="28724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Inauguration Program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$8,654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400584"/>
                  </a:ext>
                </a:extLst>
              </a:tr>
              <a:tr h="28724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Refugee Camp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$2,252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151280"/>
                  </a:ext>
                </a:extLst>
              </a:tr>
              <a:tr h="28724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Picnic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$2,010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496543"/>
                  </a:ext>
                </a:extLst>
              </a:tr>
              <a:tr h="28724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Admin Expenses (Insurance, Storage, Quick books, Bank fees)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$1,513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626870"/>
                  </a:ext>
                </a:extLst>
              </a:tr>
              <a:tr h="28724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Videos/Photos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270029"/>
                  </a:ext>
                </a:extLst>
              </a:tr>
              <a:tr h="28724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Medical Camp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383599"/>
                  </a:ext>
                </a:extLst>
              </a:tr>
              <a:tr h="28724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Projected Christmas Program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$5,500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737352"/>
                  </a:ext>
                </a:extLst>
              </a:tr>
              <a:tr h="28724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Total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$49,017.00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63576"/>
                  </a:ext>
                </a:extLst>
              </a:tr>
              <a:tr h="43086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Net Income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2"/>
                          </a:solidFill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$7,702.00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46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6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89723"/>
            <a:ext cx="9601201" cy="1144556"/>
          </a:xfrm>
        </p:spPr>
        <p:txBody>
          <a:bodyPr>
            <a:normAutofit/>
          </a:bodyPr>
          <a:lstStyle/>
          <a:p>
            <a:r>
              <a:rPr lang="en-US" sz="4900" b="1" dirty="0">
                <a:latin typeface="Baskerville Old Face" panose="02020602080505020303" pitchFamily="18" charset="0"/>
              </a:rPr>
              <a:t>2017 Income Distribution Layout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471326"/>
              </p:ext>
            </p:extLst>
          </p:nvPr>
        </p:nvGraphicFramePr>
        <p:xfrm>
          <a:off x="379412" y="2743200"/>
          <a:ext cx="8077200" cy="300118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5257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759">
                <a:tc>
                  <a:txBody>
                    <a:bodyPr/>
                    <a:lstStyle/>
                    <a:p>
                      <a:r>
                        <a:rPr lang="en-US" sz="3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Income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kern="1200" dirty="0">
                          <a:solidFill>
                            <a:schemeClr val="tx2"/>
                          </a:solidFill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$7,702.00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241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Centre for Autism India (Charity)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$5,500.00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976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Deposit to GAMA 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213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Balance in GAMA Checking Acct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$202.00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0EF4840-B4BA-4976-AFCC-73E2A01CB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81889"/>
              </p:ext>
            </p:extLst>
          </p:nvPr>
        </p:nvGraphicFramePr>
        <p:xfrm>
          <a:off x="8761412" y="3276146"/>
          <a:ext cx="3124200" cy="1935296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183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CD Balances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397342"/>
                  </a:ext>
                </a:extLst>
              </a:tr>
              <a:tr h="48038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$10,889.75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8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 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$2,020.16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33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 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$4,014.71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0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Baskerville Old Face" panose="02020602080505020303" pitchFamily="18" charset="0"/>
              </a:rPr>
              <a:t>Events and Expenses (2017)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647704"/>
              </p:ext>
            </p:extLst>
          </p:nvPr>
        </p:nvGraphicFramePr>
        <p:xfrm>
          <a:off x="1941513" y="1752600"/>
          <a:ext cx="8305800" cy="495300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53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sz="1600" b="1" u="sng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b="1" u="sng" dirty="0"/>
                        <a:t>Table of Contents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200" b="1" u="sng" dirty="0"/>
                    </a:p>
                    <a:p>
                      <a:pPr marL="971550" lvl="1" indent="-514350">
                        <a:buFont typeface="+mj-lt"/>
                        <a:buAutoNum type="arabicPeriod"/>
                      </a:pPr>
                      <a:r>
                        <a:rPr lang="en-US" sz="2400" b="1" dirty="0"/>
                        <a:t>Medical</a:t>
                      </a:r>
                      <a:r>
                        <a:rPr lang="en-US" sz="2400" b="1" baseline="0" dirty="0"/>
                        <a:t> Camp</a:t>
                      </a:r>
                    </a:p>
                    <a:p>
                      <a:pPr marL="971550" lvl="1" indent="-514350">
                        <a:buFont typeface="+mj-lt"/>
                        <a:buAutoNum type="arabicPeriod"/>
                      </a:pPr>
                      <a:r>
                        <a:rPr lang="en-US" sz="2400" b="1" baseline="0" dirty="0"/>
                        <a:t>Refugee Camp</a:t>
                      </a:r>
                    </a:p>
                    <a:p>
                      <a:pPr marL="971550" lvl="1" indent="-514350">
                        <a:buFont typeface="+mj-lt"/>
                        <a:buAutoNum type="arabicPeriod"/>
                      </a:pPr>
                      <a:r>
                        <a:rPr lang="en-US" sz="2400" b="1" baseline="0" dirty="0"/>
                        <a:t>Inauguration</a:t>
                      </a:r>
                    </a:p>
                    <a:p>
                      <a:pPr marL="971550" lvl="1" indent="-514350">
                        <a:buFont typeface="+mj-lt"/>
                        <a:buAutoNum type="arabicPeriod"/>
                      </a:pPr>
                      <a:r>
                        <a:rPr lang="en-US" sz="2400" b="1" baseline="0" dirty="0"/>
                        <a:t>Picnic</a:t>
                      </a:r>
                    </a:p>
                    <a:p>
                      <a:pPr marL="971550" lvl="1" indent="-514350">
                        <a:buFont typeface="+mj-lt"/>
                        <a:buAutoNum type="arabicPeriod"/>
                      </a:pPr>
                      <a:r>
                        <a:rPr lang="en-US" sz="2400" b="1" baseline="0" dirty="0"/>
                        <a:t>Onam</a:t>
                      </a:r>
                    </a:p>
                    <a:p>
                      <a:pPr marL="971550" lvl="1" indent="-514350">
                        <a:buFont typeface="+mj-lt"/>
                        <a:buAutoNum type="arabicPeriod"/>
                      </a:pPr>
                      <a:r>
                        <a:rPr lang="en-US" sz="2400" b="1" baseline="0" dirty="0"/>
                        <a:t>Sports</a:t>
                      </a:r>
                    </a:p>
                    <a:p>
                      <a:pPr marL="971550" lvl="1" indent="-514350">
                        <a:buFont typeface="+mj-lt"/>
                        <a:buAutoNum type="arabicPeriod"/>
                      </a:pPr>
                      <a:r>
                        <a:rPr lang="en-US" sz="2400" b="1" baseline="0" dirty="0"/>
                        <a:t>Poomaram Show</a:t>
                      </a:r>
                    </a:p>
                    <a:p>
                      <a:pPr marL="971550" lvl="1" indent="-514350">
                        <a:buFont typeface="+mj-lt"/>
                        <a:buAutoNum type="arabicPeriod"/>
                      </a:pPr>
                      <a:r>
                        <a:rPr lang="en-US" sz="2400" b="1" baseline="0" dirty="0"/>
                        <a:t>Projected X’mas</a:t>
                      </a:r>
                    </a:p>
                    <a:p>
                      <a:pPr marL="971550" lvl="1" indent="-514350">
                        <a:buFont typeface="+mj-lt"/>
                        <a:buAutoNum type="arabicPeriod"/>
                      </a:pPr>
                      <a:r>
                        <a:rPr lang="en-US" sz="2400" b="1" baseline="0" dirty="0"/>
                        <a:t>Income and Expenditure</a:t>
                      </a:r>
                    </a:p>
                    <a:p>
                      <a:pPr marL="971550" lvl="1" indent="-514350">
                        <a:buFont typeface="+mj-lt"/>
                        <a:buAutoNum type="arabicPeriod"/>
                      </a:pPr>
                      <a:r>
                        <a:rPr lang="en-US" sz="2400" b="1" baseline="0" dirty="0"/>
                        <a:t>Income Distribution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97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>
                <a:latin typeface="Baskerville Old Face" panose="02020602080505020303" pitchFamily="18" charset="0"/>
              </a:rPr>
              <a:t>Medical Camp (Feb 25</a:t>
            </a:r>
            <a:r>
              <a:rPr lang="en-US" sz="6000" b="1" baseline="30000" dirty="0">
                <a:latin typeface="Baskerville Old Face" panose="02020602080505020303" pitchFamily="18" charset="0"/>
              </a:rPr>
              <a:t>th</a:t>
            </a:r>
            <a:r>
              <a:rPr lang="en-US" sz="6000" b="1" dirty="0">
                <a:latin typeface="Baskerville Old Face" panose="02020602080505020303" pitchFamily="18" charset="0"/>
              </a:rPr>
              <a:t> 2017)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014468"/>
              </p:ext>
            </p:extLst>
          </p:nvPr>
        </p:nvGraphicFramePr>
        <p:xfrm>
          <a:off x="1827213" y="2590800"/>
          <a:ext cx="8229600" cy="2768138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5402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7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6582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83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latin typeface="+mn-lt"/>
                        </a:rPr>
                        <a:t>    </a:t>
                      </a:r>
                      <a:r>
                        <a:rPr lang="en-US" sz="3600" b="1" u="sng" dirty="0">
                          <a:latin typeface="+mn-lt"/>
                          <a:cs typeface="Times New Roman" panose="02020603050405020304" pitchFamily="18" charset="0"/>
                        </a:rPr>
                        <a:t>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/>
                        <a:t>                </a:t>
                      </a:r>
                      <a:r>
                        <a:rPr lang="en-US" sz="3600" dirty="0"/>
                        <a:t>Food</a:t>
                      </a:r>
                    </a:p>
                    <a:p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</a:t>
                      </a:r>
                    </a:p>
                    <a:p>
                      <a:pPr algn="r"/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1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>
                <a:latin typeface="Baskerville Old Face" panose="02020602080505020303" pitchFamily="18" charset="0"/>
              </a:rPr>
              <a:t>Refugee Camp (June 18</a:t>
            </a:r>
            <a:r>
              <a:rPr lang="en-US" sz="6000" b="1" baseline="30000" dirty="0">
                <a:latin typeface="Baskerville Old Face" panose="02020602080505020303" pitchFamily="18" charset="0"/>
              </a:rPr>
              <a:t>th</a:t>
            </a:r>
            <a:r>
              <a:rPr lang="en-US" sz="6000" b="1" dirty="0">
                <a:latin typeface="Baskerville Old Face" panose="02020602080505020303" pitchFamily="18" charset="0"/>
              </a:rPr>
              <a:t> 2017)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219002"/>
              </p:ext>
            </p:extLst>
          </p:nvPr>
        </p:nvGraphicFramePr>
        <p:xfrm>
          <a:off x="1335881" y="2743200"/>
          <a:ext cx="9517063" cy="220980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649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532">
                  <a:extLst>
                    <a:ext uri="{9D8B030D-6E8A-4147-A177-3AD203B41FA5}">
                      <a16:colId xmlns:a16="http://schemas.microsoft.com/office/drawing/2014/main" val="17722338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5838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800" dirty="0"/>
                        <a:t>Food Expense (Costco)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Transportation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0045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Donation Received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910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7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152400"/>
            <a:ext cx="9601200" cy="1144556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Baskerville Old Face" panose="02020602080505020303" pitchFamily="18" charset="0"/>
              </a:rPr>
              <a:t>Inauguration Expenses (Apr 1</a:t>
            </a:r>
            <a:r>
              <a:rPr lang="en-US" sz="5400" b="1" baseline="30000" dirty="0">
                <a:latin typeface="Baskerville Old Face" panose="02020602080505020303" pitchFamily="18" charset="0"/>
              </a:rPr>
              <a:t>st</a:t>
            </a:r>
            <a:r>
              <a:rPr lang="en-US" sz="5400" b="1" dirty="0">
                <a:latin typeface="Baskerville Old Face" panose="02020602080505020303" pitchFamily="18" charset="0"/>
              </a:rPr>
              <a:t> 2017)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474520"/>
              </p:ext>
            </p:extLst>
          </p:nvPr>
        </p:nvGraphicFramePr>
        <p:xfrm>
          <a:off x="1441461" y="1828800"/>
          <a:ext cx="9072551" cy="505968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5947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lvl="1"/>
                      <a:r>
                        <a:rPr lang="en-US" sz="2800" dirty="0"/>
                        <a:t>Food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$2810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lvl="1"/>
                      <a:r>
                        <a:rPr lang="en-US" sz="2800" dirty="0"/>
                        <a:t>LED Screen (Byte Graph Events)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76710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lvl="1"/>
                      <a:r>
                        <a:rPr lang="en-US" sz="2800" dirty="0"/>
                        <a:t>School (Discover High School)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lvl="1"/>
                      <a:r>
                        <a:rPr lang="en-US" sz="2800" dirty="0"/>
                        <a:t>Sound, Light &amp; Recording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lvl="1"/>
                      <a:r>
                        <a:rPr lang="en-US" sz="2800" dirty="0"/>
                        <a:t>Transportation &amp; 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74845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lvl="1"/>
                      <a:r>
                        <a:rPr lang="en-US" sz="2800" dirty="0"/>
                        <a:t>Costume (Kathakali, Ottamthullal) and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40913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lvl="1"/>
                      <a:r>
                        <a:rPr lang="en-US" sz="3200" b="1" dirty="0">
                          <a:solidFill>
                            <a:schemeClr val="tx2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u="non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$8,654.00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000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34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b="1" dirty="0">
                <a:latin typeface="Baskerville Old Face" panose="02020602080505020303" pitchFamily="18" charset="0"/>
              </a:rPr>
              <a:t>Picnic Expenses (May 20</a:t>
            </a:r>
            <a:r>
              <a:rPr lang="en-US" sz="4900" b="1" baseline="30000" dirty="0">
                <a:latin typeface="Baskerville Old Face" panose="02020602080505020303" pitchFamily="18" charset="0"/>
              </a:rPr>
              <a:t>th</a:t>
            </a:r>
            <a:r>
              <a:rPr lang="en-US" sz="4900" b="1" dirty="0">
                <a:latin typeface="Baskerville Old Face" panose="02020602080505020303" pitchFamily="18" charset="0"/>
              </a:rPr>
              <a:t> 2017)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674692"/>
              </p:ext>
            </p:extLst>
          </p:nvPr>
        </p:nvGraphicFramePr>
        <p:xfrm>
          <a:off x="1530350" y="2971800"/>
          <a:ext cx="9184475" cy="243840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6021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3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083">
                <a:tc>
                  <a:txBody>
                    <a:bodyPr/>
                    <a:lstStyle/>
                    <a:p>
                      <a:pPr lvl="1"/>
                      <a:r>
                        <a:rPr lang="en-US" sz="2800" dirty="0"/>
                        <a:t>Food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083">
                <a:tc>
                  <a:txBody>
                    <a:bodyPr/>
                    <a:lstStyle/>
                    <a:p>
                      <a:pPr lvl="1"/>
                      <a:r>
                        <a:rPr lang="en-US" sz="2800" dirty="0"/>
                        <a:t>Pavilion Rent (Sweetwater Park)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767108"/>
                  </a:ext>
                </a:extLst>
              </a:tr>
              <a:tr h="555083">
                <a:tc>
                  <a:txBody>
                    <a:bodyPr/>
                    <a:lstStyle/>
                    <a:p>
                      <a:pPr lvl="1"/>
                      <a:r>
                        <a:rPr lang="en-US" sz="2800" dirty="0"/>
                        <a:t>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3151">
                <a:tc>
                  <a:txBody>
                    <a:bodyPr/>
                    <a:lstStyle/>
                    <a:p>
                      <a:pPr lvl="1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$2,010.00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b="1" dirty="0">
                <a:latin typeface="Baskerville Old Face" panose="02020602080505020303" pitchFamily="18" charset="0"/>
              </a:rPr>
              <a:t>Onam Expenses (Aug 19</a:t>
            </a:r>
            <a:r>
              <a:rPr lang="en-US" sz="4900" b="1" baseline="30000" dirty="0">
                <a:latin typeface="Baskerville Old Face" panose="02020602080505020303" pitchFamily="18" charset="0"/>
              </a:rPr>
              <a:t>th</a:t>
            </a:r>
            <a:r>
              <a:rPr lang="en-US" sz="4900" b="1" dirty="0">
                <a:latin typeface="Baskerville Old Face" panose="02020602080505020303" pitchFamily="18" charset="0"/>
              </a:rPr>
              <a:t> 2017)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866845"/>
              </p:ext>
            </p:extLst>
          </p:nvPr>
        </p:nvGraphicFramePr>
        <p:xfrm>
          <a:off x="1482620" y="2057400"/>
          <a:ext cx="9148751" cy="438912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6005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257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/>
                        <a:t>Food Expenses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$9745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57">
                <a:tc>
                  <a:txBody>
                    <a:bodyPr/>
                    <a:lstStyle/>
                    <a:p>
                      <a:pPr marL="0" lvl="1" algn="l" defTabSz="914400" rtl="0" eaLnBrk="1" latinLnBrk="0" hangingPunct="1"/>
                      <a:r>
                        <a:rPr lang="en-US" sz="2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School Rent (Berkmar High School)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/>
                        <a:t>Transportation and Utensils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Sound and 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lvl="1" algn="l" defTabSz="914400" rtl="0" eaLnBrk="1" latinLnBrk="0" hangingPunct="1"/>
                      <a:r>
                        <a:rPr lang="en-US" sz="2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Flowers and Thaalappoli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59811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lvl="1" algn="l" defTabSz="914400" rtl="0" eaLnBrk="1" latinLnBrk="0" hangingPunct="1"/>
                      <a:r>
                        <a:rPr lang="en-US" sz="2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Costumes &amp; Properties ( Theyyam)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257">
                <a:tc>
                  <a:txBody>
                    <a:bodyPr/>
                    <a:lstStyle/>
                    <a:p>
                      <a:pPr marL="0" lvl="1" algn="l" defTabSz="914400" rtl="0" eaLnBrk="1" latinLnBrk="0" hangingPunct="1"/>
                      <a:r>
                        <a:rPr lang="en-US" sz="2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Other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257">
                <a:tc>
                  <a:txBody>
                    <a:bodyPr/>
                    <a:lstStyle/>
                    <a:p>
                      <a:pPr marL="0" lvl="1" algn="l" defTabSz="914400" rtl="0" eaLnBrk="1" latinLnBrk="0" hangingPunct="1"/>
                      <a:r>
                        <a:rPr lang="en-US" sz="2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$14,045.00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b="1" dirty="0">
                <a:latin typeface="Baskerville Old Face" panose="02020602080505020303" pitchFamily="18" charset="0"/>
              </a:rPr>
              <a:t>Sports Activities - 2017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121554"/>
              </p:ext>
            </p:extLst>
          </p:nvPr>
        </p:nvGraphicFramePr>
        <p:xfrm>
          <a:off x="1596236" y="2286000"/>
          <a:ext cx="9070177" cy="393700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3154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1109">
                  <a:extLst>
                    <a:ext uri="{9D8B030D-6E8A-4147-A177-3AD203B41FA5}">
                      <a16:colId xmlns:a16="http://schemas.microsoft.com/office/drawing/2014/main" val="2253022770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endParaRPr lang="en-US" sz="2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u="sng" dirty="0">
                          <a:solidFill>
                            <a:schemeClr val="tx2"/>
                          </a:solidFill>
                          <a:effectLst/>
                        </a:rPr>
                        <a:t>Income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u="sng" dirty="0">
                          <a:solidFill>
                            <a:schemeClr val="tx2"/>
                          </a:solidFill>
                          <a:effectLst/>
                        </a:rPr>
                        <a:t>Expenses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Tennis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$340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$100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Basketball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$410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$462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Cards &amp; Badminton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$460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$350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Volleyball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$650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$479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Cricket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$1750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$1628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General Trophies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$436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Trophy Sponsorship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$4,110.00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$3,455.00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Balance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$655.00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917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4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b="1" dirty="0">
                <a:latin typeface="Baskerville Old Face" panose="02020602080505020303" pitchFamily="18" charset="0"/>
              </a:rPr>
              <a:t>Poomaram Show (Oct 8</a:t>
            </a:r>
            <a:r>
              <a:rPr lang="en-US" sz="4900" b="1" baseline="30000" dirty="0">
                <a:latin typeface="Baskerville Old Face" panose="02020602080505020303" pitchFamily="18" charset="0"/>
              </a:rPr>
              <a:t>th</a:t>
            </a:r>
            <a:r>
              <a:rPr lang="en-US" sz="4900" b="1" dirty="0">
                <a:latin typeface="Baskerville Old Face" panose="02020602080505020303" pitchFamily="18" charset="0"/>
              </a:rPr>
              <a:t> 2017)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880500"/>
              </p:ext>
            </p:extLst>
          </p:nvPr>
        </p:nvGraphicFramePr>
        <p:xfrm>
          <a:off x="1484313" y="1676400"/>
          <a:ext cx="9220200" cy="5097598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6052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7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370">
                <a:tc>
                  <a:txBody>
                    <a:bodyPr/>
                    <a:lstStyle/>
                    <a:p>
                      <a:pPr marL="0" lvl="1" algn="l" defTabSz="914400" rtl="0" eaLnBrk="1" latinLnBrk="0" hangingPunct="1"/>
                      <a:r>
                        <a:rPr lang="en-US" sz="2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Ticket 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$10,555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370">
                <a:tc>
                  <a:txBody>
                    <a:bodyPr/>
                    <a:lstStyle/>
                    <a:p>
                      <a:r>
                        <a:rPr lang="en-US" sz="2400" b="0" dirty="0"/>
                        <a:t>        Sponsorship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85777"/>
                  </a:ext>
                </a:extLst>
              </a:tr>
              <a:tr h="41837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Total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$20,005.00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216387"/>
                  </a:ext>
                </a:extLst>
              </a:tr>
              <a:tr h="418370">
                <a:tc>
                  <a:txBody>
                    <a:bodyPr/>
                    <a:lstStyle/>
                    <a:p>
                      <a:pPr lvl="1"/>
                      <a:r>
                        <a:rPr lang="en-US" sz="2400" dirty="0"/>
                        <a:t>Sound &amp; Lights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370">
                <a:tc>
                  <a:txBody>
                    <a:bodyPr/>
                    <a:lstStyle/>
                    <a:p>
                      <a:pPr lvl="1"/>
                      <a:r>
                        <a:rPr lang="en-US" sz="2400" dirty="0"/>
                        <a:t>Show </a:t>
                      </a:r>
                      <a:r>
                        <a:rPr lang="en-US" sz="2400" baseline="0" dirty="0"/>
                        <a:t>Expenses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370">
                <a:tc>
                  <a:txBody>
                    <a:bodyPr/>
                    <a:lstStyle/>
                    <a:p>
                      <a:pPr lvl="1"/>
                      <a:r>
                        <a:rPr lang="en-US" sz="2400" dirty="0"/>
                        <a:t>Venue (Berkmar</a:t>
                      </a:r>
                      <a:r>
                        <a:rPr lang="en-US" sz="2400" baseline="0" dirty="0"/>
                        <a:t> High School)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37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Food</a:t>
                      </a:r>
                      <a:r>
                        <a:rPr lang="en-US" sz="2400" baseline="0" dirty="0"/>
                        <a:t> Expenses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841120"/>
                  </a:ext>
                </a:extLst>
              </a:tr>
              <a:tr h="41837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Costume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00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Total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$13,743.00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38">
                <a:tc>
                  <a:txBody>
                    <a:bodyPr/>
                    <a:lstStyle/>
                    <a:p>
                      <a:pPr lvl="1"/>
                      <a:r>
                        <a:rPr lang="en-US" sz="2200" b="1" dirty="0">
                          <a:solidFill>
                            <a:srgbClr val="0070C0"/>
                          </a:solidFill>
                        </a:rPr>
                        <a:t>Centre For Autism India, Thiruvalla (charity)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968932"/>
                  </a:ext>
                </a:extLst>
              </a:tr>
              <a:tr h="456403">
                <a:tc>
                  <a:txBody>
                    <a:bodyPr/>
                    <a:lstStyle/>
                    <a:p>
                      <a:pPr marL="0" lvl="1" algn="l" defTabSz="914400" rtl="0" eaLnBrk="1" latinLnBrk="0" hangingPunct="1"/>
                      <a:r>
                        <a:rPr lang="en-US" sz="2800" b="1" kern="12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$762.00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963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57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1539</TotalTime>
  <Words>468</Words>
  <Application>Microsoft Office PowerPoint</Application>
  <PresentationFormat>Custom</PresentationFormat>
  <Paragraphs>184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Baskerville Old Face</vt:lpstr>
      <vt:lpstr>Corbel</vt:lpstr>
      <vt:lpstr>Times New Roman</vt:lpstr>
      <vt:lpstr>Earthtones 16x9</vt:lpstr>
      <vt:lpstr>GAMA 2017</vt:lpstr>
      <vt:lpstr>Events and Expenses (2017)</vt:lpstr>
      <vt:lpstr>Medical Camp (Feb 25th 2017)</vt:lpstr>
      <vt:lpstr>Refugee Camp (June 18th 2017)</vt:lpstr>
      <vt:lpstr>Inauguration Expenses (Apr 1st 2017)</vt:lpstr>
      <vt:lpstr>Picnic Expenses (May 20th 2017)</vt:lpstr>
      <vt:lpstr>Onam Expenses (Aug 19th 2017)</vt:lpstr>
      <vt:lpstr>Sports Activities - 2017</vt:lpstr>
      <vt:lpstr>Poomaram Show (Oct 8th 2017)</vt:lpstr>
      <vt:lpstr>Projected Xmas Expenses (Dec 16th 2017)</vt:lpstr>
      <vt:lpstr>Income &amp; Expenditure Summary - 2017</vt:lpstr>
      <vt:lpstr>2017 Income Distribution Layout</vt:lpstr>
    </vt:vector>
  </TitlesOfParts>
  <Company>Amdocs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Mahesh Narayan</dc:creator>
  <cp:lastModifiedBy>Navin Job</cp:lastModifiedBy>
  <cp:revision>95</cp:revision>
  <dcterms:created xsi:type="dcterms:W3CDTF">2017-12-12T02:46:43Z</dcterms:created>
  <dcterms:modified xsi:type="dcterms:W3CDTF">2017-12-16T06:15:33Z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