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5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6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frame. This presentation is informational only and should be updated before use. Main sources: USCIS, DOS Visa Bulletin, INA §203, 8 CFR §§204.5 and 245.25, Federal Register rules as of May 14,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CFR 204.5(e) provides retention of EB-1/EB-2/EB-3 priority dates for later EB-1/2/3 petitions unless revoked for fraud/willful material misrepresentation, DOL labor-cert revocation, labor-cert invalidation, or USCIS material error. Priority date not transferable to another alien. Portability is governed by INA 204(j) and 8 CFR 245.25. EB-1A can be filed by alien or anyone on the alien’s behalf; EB-2 NIW waives the job offer/labor certification but still requires evidence of continuing work/endeavor in the relevant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 client triage matrix. It intentionally frames EB-5 as parallel/alternative immigrant classification, not as portability of an EB-1/EB-2 case. For clients with employment-based I-485 pending 180+ days, 204(j) portability may preserve adjustment if same/similar job and Supplement J/evidence are strong.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Action plan synthesizes the deck. Counsel should refresh the Visa Bulletin, USCIS AOS chart, current fees/forms, and any Federal Register developments before presentation or filing.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slide. For presentation use, refresh the citations and legal rules immediately before delivery, especially visa availability and USCIS filing chart rules.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Takeaway slide. The presentation separates current policy friction, visa availability, EB-5 statutory timing, and EB-1/EB-2 portability. DOS May 2026 Visa Bulletin says employment-based Final Action Dates govern filing absent USCIS permission to use Dates for Filing; USCIS May 2026 page states employment-based categories use Final Action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Register H.R.1 IFR: effective May 29, 2026; comments due June 29, 2026; codifies asylum/annual asylum fees, Form I-94 fee, TPS EAD limits, I-589 fee retention. Signature IFR: effective July 10, 2026, comments due July 10, 2026, allows USCIS to reject/deny accepted filings later found to lack valid signature. USCIS I-485 page reports online filing available for certain employment-based applicants and representatives. EAD automatic extension IFR effective Oct. 30, 2025; USCIS reduced validity periods for certain EADs pending or filed on/after Dec. 5, 2025.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DOS May 2026 Visa Bulletin Final Action Dates: EB-1 all chargeability current; China and India April 1, 2023. EB-2 all chargeability current; China Sept. 1, 2021; India July 15, 2014. EB-5 unreserved all chargeability current; China Sept. 22, 2016; India May 1, 2022. EB-5 set-asides rural/high unemployment/infrastructure current for all. DOS warns sufficient demand/increased number use by India EB-5 unreserved may require retrogression or unavailable status later in FY2026. USCIS May 2026 AOS page says all employment-based categories must use Final Action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EB-5 basics: statutory investment levels are $1,050,000 generally and $800,000 for TEA or infrastructure projects. Statute requires investment expected to remain invested not less than 2 years and creation of at least 10 full-time qualifying U.S. jobs. Regional Center set-asides: 20% rural, 10% high unemployment, 2% infrastructure. May 2026 Visa Bulletin shows all EB-5 set-asides current.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U.S.C. §1153(b)(5)(S) protects petitions filed on or before Sept. 30, 2026 based on regional-center-associated NCE investment despite later expiration of RC legislation. 8 U.S.C. §1153(b)(5)(C) provides capital levels and Jan. 1, 2027/five-year CPI-U adjustment. 8 U.S.C. §1153(b)(5)(E) authorizes Regional Center visas through Sept. 30, 2027.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to convert the Sept. 30, 2026 deadline into an operational deadline. The 1-3 month preparation estimate is a practical/legal-practice planning assumption, not a statutory rule. Source-of-funds packages can be the gating item.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RIA imposes compliance/fund administration and regional center obligations. The slide intentionally avoids making project-specific representations. Counsel should review regional center approvals, Form I-956F/project documentation, TEA/rural/infrastructure designation, source/path of funds, and offering/security documents.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CFR 245.25: applicant may demonstrate on Supplement J that original employment offer continues or, under INA 204(j), there is a new offer from same/different U.S. employer or self-employment in same or similar occupational classification; I-485 must be pending 180 days or more; qualifying petition approved or approvable and not revoked. Same occupational classification resembles every relevant respect; similar shares essential qualities or marked resemblance.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www.therplaw.com/" TargetMode="External"/><Relationship Id="rId4" Type="http://schemas.openxmlformats.org/officeDocument/2006/relationships/hyperlink" Target="mailto:Info@therplaw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inematic_moody_indoor_scene_viewed_across_a_po_batch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522">
              <a:alpha val="82000"/>
            </a:srgbClr>
          </a:solidFill>
          <a:ln w="12700">
            <a:solidFill>
              <a:srgbClr val="0715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6309360" cy="6858000"/>
          </a:xfrm>
          <a:prstGeom prst="rect">
            <a:avLst/>
          </a:prstGeom>
          <a:solidFill>
            <a:srgbClr val="071522">
              <a:alpha val="92000"/>
            </a:srgbClr>
          </a:solidFill>
          <a:ln w="12700">
            <a:solidFill>
              <a:srgbClr val="0715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85800" y="777240"/>
            <a:ext cx="4846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IMMIGRATION IN 2026</a:t>
            </a:r>
            <a:endParaRPr lang="en-US" sz="950" dirty="0"/>
          </a:p>
        </p:txBody>
      </p:sp>
      <p:sp>
        <p:nvSpPr>
          <p:cNvPr id="7" name="Text 4"/>
          <p:cNvSpPr/>
          <p:nvPr/>
        </p:nvSpPr>
        <p:spPr>
          <a:xfrm>
            <a:off x="658368" y="1298448"/>
            <a:ext cx="5074920" cy="1536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Policy changes, EB‑5 Regional Center timing &amp; EB‑1/EB‑2 portability</a:t>
            </a:r>
            <a:endParaRPr lang="en-US" sz="3300" dirty="0"/>
          </a:p>
        </p:txBody>
      </p:sp>
      <p:sp>
        <p:nvSpPr>
          <p:cNvPr id="8" name="Shape 5"/>
          <p:cNvSpPr/>
          <p:nvPr/>
        </p:nvSpPr>
        <p:spPr>
          <a:xfrm>
            <a:off x="685800" y="3090672"/>
            <a:ext cx="1188720" cy="45720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85800" y="3364992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F7F4E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Current as of May 14, 2026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85800" y="3730752"/>
            <a:ext cx="4480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6D3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Presentation deck for legal / client-education use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685800" y="5138928"/>
            <a:ext cx="4434840" cy="713232"/>
          </a:xfrm>
          <a:prstGeom prst="roundRect">
            <a:avLst/>
          </a:prstGeom>
          <a:solidFill>
            <a:srgbClr val="0B1F35">
              <a:alpha val="90000"/>
            </a:srgbClr>
          </a:solidFill>
          <a:ln w="15875">
            <a:solidFill>
              <a:srgbClr val="D9AA4E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96112" y="5321808"/>
            <a:ext cx="4005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150" i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Core message: 2026 is less about “which category exists” and more about timing, documentary control, and preserving options.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EB‑1 / EB‑2 CASE CONTROL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Portability ≠ priority-date retention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8412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These tools solve different problems and should not be conflated.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Portability</a:t>
            </a:r>
            <a:endParaRPr lang="en-US" sz="730" dirty="0"/>
          </a:p>
        </p:txBody>
      </p:sp>
      <p:sp>
        <p:nvSpPr>
          <p:cNvPr id="9" name="Shape 7"/>
          <p:cNvSpPr/>
          <p:nvPr/>
        </p:nvSpPr>
        <p:spPr>
          <a:xfrm>
            <a:off x="822960" y="1874520"/>
            <a:ext cx="5074920" cy="3246120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143000" y="2176272"/>
            <a:ext cx="4389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INA §204(j) portability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170432" y="2697480"/>
            <a:ext cx="4315968" cy="1783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150" dirty="0">
                <a:solidFill>
                  <a:srgbClr val="E8F0F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Keeps a pending I‑485 alive after a qualifying job change.</a:t>
            </a:r>
            <a:endParaRPr lang="en-US" sz="1150" dirty="0"/>
          </a:p>
          <a:p>
            <a:r>
              <a:rPr lang="en-US" sz="1150" dirty="0">
                <a:solidFill>
                  <a:srgbClr val="E8F0F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Requires I‑485 pending 180+ days.</a:t>
            </a:r>
            <a:endParaRPr lang="en-US" sz="1150" dirty="0"/>
          </a:p>
          <a:p>
            <a:r>
              <a:rPr lang="en-US" sz="1150" dirty="0">
                <a:solidFill>
                  <a:srgbClr val="E8F0F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job must be in the same or similar occupational classification.</a:t>
            </a:r>
            <a:endParaRPr lang="en-US" sz="1150" dirty="0"/>
          </a:p>
          <a:p>
            <a:r>
              <a:rPr lang="en-US" sz="1150" dirty="0">
                <a:solidFill>
                  <a:srgbClr val="E8F0F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Usually documented through Supplement J.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6291072" y="1874520"/>
            <a:ext cx="5074920" cy="3246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1D9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611112" y="2176272"/>
            <a:ext cx="4389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Priority-date retention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6656832" y="2697480"/>
            <a:ext cx="4315968" cy="20299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0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Preserves the earlier place in line for later EB‑1/EB‑2/EB‑3 petitions.</a:t>
            </a:r>
            <a:endParaRPr lang="en-US" sz="1080" dirty="0"/>
          </a:p>
          <a:p>
            <a:r>
              <a:rPr lang="en-US" sz="10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Requires an approved petition; denied petition gives no priority date.</a:t>
            </a:r>
            <a:endParaRPr lang="en-US" sz="1080" dirty="0"/>
          </a:p>
          <a:p>
            <a:r>
              <a:rPr lang="en-US" sz="10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Unavailable if revoked for fraud, material misrepresentation, labor-cert problems or material USCIS error.</a:t>
            </a:r>
            <a:endParaRPr lang="en-US" sz="1080" dirty="0"/>
          </a:p>
          <a:p>
            <a:r>
              <a:rPr lang="en-US" sz="10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Priority date is not transferable to another person.</a:t>
            </a:r>
            <a:endParaRPr lang="en-US" sz="1080" dirty="0"/>
          </a:p>
        </p:txBody>
      </p:sp>
      <p:sp>
        <p:nvSpPr>
          <p:cNvPr id="15" name="Shape 13"/>
          <p:cNvSpPr/>
          <p:nvPr/>
        </p:nvSpPr>
        <p:spPr>
          <a:xfrm>
            <a:off x="1234440" y="5513832"/>
            <a:ext cx="9692640" cy="566928"/>
          </a:xfrm>
          <a:prstGeom prst="roundRect">
            <a:avLst>
              <a:gd name="adj" fmla="val 12903"/>
            </a:avLst>
          </a:prstGeom>
          <a:solidFill>
            <a:srgbClr val="F1D18A"/>
          </a:solidFill>
          <a:ln w="12700">
            <a:solidFill>
              <a:srgbClr val="F1D1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417320" y="5678424"/>
            <a:ext cx="9326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EB‑1A and EB‑2 NIW note: self-petition categories reduce employer-dependence, but the case still needs a credible plan to continue the field/endeavor.</a:t>
            </a:r>
            <a:endParaRPr lang="en-US" sz="1240" dirty="0"/>
          </a:p>
        </p:txBody>
      </p:sp>
      <p:sp>
        <p:nvSpPr>
          <p:cNvPr id="17" name="Text 15"/>
          <p:cNvSpPr/>
          <p:nvPr/>
        </p:nvSpPr>
        <p:spPr>
          <a:xfrm>
            <a:off x="676656" y="6199632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50" dirty="0">
                <a:solidFill>
                  <a:srgbClr val="8A94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Sources: 8 C.F.R. §§204.5(e), 245.25; 8 U.S.C. §1154(j).</a:t>
            </a:r>
            <a:endParaRPr lang="en-US" sz="650" dirty="0"/>
          </a:p>
        </p:txBody>
      </p:sp>
      <p:sp>
        <p:nvSpPr>
          <p:cNvPr id="18" name="Shape 16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5F7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STRATEGY SYNTHESIS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Route selection matrix for 2026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8412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Match the client’s bottleneck to the legal tool — not the other way around.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Strategy</a:t>
            </a:r>
            <a:endParaRPr lang="en-US" sz="730" dirty="0"/>
          </a:p>
        </p:txBody>
      </p:sp>
      <p:sp>
        <p:nvSpPr>
          <p:cNvPr id="9" name="Shape 7"/>
          <p:cNvSpPr/>
          <p:nvPr/>
        </p:nvSpPr>
        <p:spPr>
          <a:xfrm>
            <a:off x="841248" y="1883664"/>
            <a:ext cx="10515600" cy="65836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841248" y="1883664"/>
            <a:ext cx="146304" cy="658368"/>
          </a:xfrm>
          <a:prstGeom prst="rect">
            <a:avLst/>
          </a:prstGeom>
          <a:solidFill>
            <a:srgbClr val="2B5C88"/>
          </a:solidFill>
          <a:ln w="12700">
            <a:solidFill>
              <a:srgbClr val="2B5C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170432" y="2084832"/>
            <a:ext cx="28529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4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EB‑2 India / China backlog</a:t>
            </a:r>
            <a:endParaRPr lang="en-US" sz="1340" dirty="0"/>
          </a:p>
        </p:txBody>
      </p:sp>
      <p:sp>
        <p:nvSpPr>
          <p:cNvPr id="12" name="Text 10"/>
          <p:cNvSpPr/>
          <p:nvPr/>
        </p:nvSpPr>
        <p:spPr>
          <a:xfrm>
            <a:off x="4187952" y="2048256"/>
            <a:ext cx="68397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Evaluate EB‑1 upgrade, NIW strengthening, and EB‑5 Regional Center set‑aside as a parallel track.</a:t>
            </a:r>
            <a:endParaRPr lang="en-US" sz="1120" dirty="0"/>
          </a:p>
        </p:txBody>
      </p:sp>
      <p:sp>
        <p:nvSpPr>
          <p:cNvPr id="13" name="Shape 11"/>
          <p:cNvSpPr/>
          <p:nvPr/>
        </p:nvSpPr>
        <p:spPr>
          <a:xfrm>
            <a:off x="841248" y="2752344"/>
            <a:ext cx="10515600" cy="65836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841248" y="2752344"/>
            <a:ext cx="146304" cy="658368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170432" y="2953512"/>
            <a:ext cx="28529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4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I‑485 pending less than 180 days</a:t>
            </a:r>
            <a:endParaRPr lang="en-US" sz="1340" dirty="0"/>
          </a:p>
        </p:txBody>
      </p:sp>
      <p:sp>
        <p:nvSpPr>
          <p:cNvPr id="16" name="Text 14"/>
          <p:cNvSpPr/>
          <p:nvPr/>
        </p:nvSpPr>
        <p:spPr>
          <a:xfrm>
            <a:off x="4187952" y="2916936"/>
            <a:ext cx="68397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Avoid premature employer change; preserve original job offer and nonimmigrant status where needed.</a:t>
            </a:r>
            <a:endParaRPr lang="en-US" sz="1120" dirty="0"/>
          </a:p>
        </p:txBody>
      </p:sp>
      <p:sp>
        <p:nvSpPr>
          <p:cNvPr id="17" name="Shape 15"/>
          <p:cNvSpPr/>
          <p:nvPr/>
        </p:nvSpPr>
        <p:spPr>
          <a:xfrm>
            <a:off x="841248" y="3621024"/>
            <a:ext cx="10515600" cy="65836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841248" y="3621024"/>
            <a:ext cx="146304" cy="658368"/>
          </a:xfrm>
          <a:prstGeom prst="rect">
            <a:avLst/>
          </a:prstGeom>
          <a:solidFill>
            <a:srgbClr val="3E7A5E"/>
          </a:solidFill>
          <a:ln w="12700">
            <a:solidFill>
              <a:srgbClr val="3E7A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170432" y="3822192"/>
            <a:ext cx="28529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4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I‑485 pending 180+ days</a:t>
            </a:r>
            <a:endParaRPr lang="en-US" sz="1340" dirty="0"/>
          </a:p>
        </p:txBody>
      </p:sp>
      <p:sp>
        <p:nvSpPr>
          <p:cNvPr id="20" name="Text 18"/>
          <p:cNvSpPr/>
          <p:nvPr/>
        </p:nvSpPr>
        <p:spPr>
          <a:xfrm>
            <a:off x="4187952" y="3785616"/>
            <a:ext cx="68397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 Supplement J portability package with same/similar SOC and duties analysis.</a:t>
            </a:r>
            <a:endParaRPr lang="en-US" sz="1120" dirty="0"/>
          </a:p>
        </p:txBody>
      </p:sp>
      <p:sp>
        <p:nvSpPr>
          <p:cNvPr id="21" name="Shape 19"/>
          <p:cNvSpPr/>
          <p:nvPr/>
        </p:nvSpPr>
        <p:spPr>
          <a:xfrm>
            <a:off x="841248" y="4489704"/>
            <a:ext cx="10515600" cy="65836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841248" y="4489704"/>
            <a:ext cx="146304" cy="658368"/>
          </a:xfrm>
          <a:prstGeom prst="rect">
            <a:avLst/>
          </a:prstGeom>
          <a:solidFill>
            <a:srgbClr val="B5453D"/>
          </a:solidFill>
          <a:ln w="12700">
            <a:solidFill>
              <a:srgbClr val="B5453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170432" y="4690872"/>
            <a:ext cx="28529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4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Investor capital + independent path need</a:t>
            </a:r>
            <a:endParaRPr lang="en-US" sz="1340" dirty="0"/>
          </a:p>
        </p:txBody>
      </p:sp>
      <p:sp>
        <p:nvSpPr>
          <p:cNvPr id="24" name="Text 22"/>
          <p:cNvSpPr/>
          <p:nvPr/>
        </p:nvSpPr>
        <p:spPr>
          <a:xfrm>
            <a:off x="4187952" y="4654296"/>
            <a:ext cx="68397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Screen EB‑5 source/path of funds and project diligence now; target filing by Sept. 30, 2026 for protection.</a:t>
            </a:r>
            <a:endParaRPr lang="en-US" sz="1120" dirty="0"/>
          </a:p>
        </p:txBody>
      </p:sp>
      <p:sp>
        <p:nvSpPr>
          <p:cNvPr id="25" name="Shape 23"/>
          <p:cNvSpPr/>
          <p:nvPr/>
        </p:nvSpPr>
        <p:spPr>
          <a:xfrm>
            <a:off x="1024128" y="5513832"/>
            <a:ext cx="10040112" cy="530352"/>
          </a:xfrm>
          <a:prstGeom prst="roundRect">
            <a:avLst>
              <a:gd name="adj" fmla="val 13793"/>
            </a:avLst>
          </a:prstGeom>
          <a:solidFill>
            <a:srgbClr val="0B1F35"/>
          </a:solidFill>
          <a:ln w="12700">
            <a:solidFill>
              <a:srgbClr val="0B1F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1207008" y="5678424"/>
            <a:ext cx="967435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Counseling point: EB‑5 does not “port” an EB‑1/EB‑2 case; it creates a separate immigrant classification that may run in parallel.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76656" y="6199632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50" dirty="0">
                <a:solidFill>
                  <a:srgbClr val="8A94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Sources: DOS May 2026 Visa Bulletin; INA §203(b)(5); 8 C.F.R. §§204.5, 245.25.</a:t>
            </a:r>
            <a:endParaRPr lang="en-US" sz="650" dirty="0"/>
          </a:p>
        </p:txBody>
      </p:sp>
      <p:sp>
        <p:nvSpPr>
          <p:cNvPr id="28" name="Shape 26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photorealistic_warm_toned_office_meeting_room_s_batch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522">
              <a:alpha val="50000"/>
            </a:srgbClr>
          </a:solidFill>
          <a:ln w="12700">
            <a:solidFill>
              <a:srgbClr val="0715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6217920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6217920" y="0"/>
            <a:ext cx="109728" cy="6858000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353873" y="2082135"/>
            <a:ext cx="4754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u="sng" dirty="0">
                <a:solidFill>
                  <a:srgbClr val="FF0000"/>
                </a:solidFill>
              </a:rPr>
              <a:t>CONTACT US: </a:t>
            </a:r>
          </a:p>
        </p:txBody>
      </p:sp>
      <p:sp>
        <p:nvSpPr>
          <p:cNvPr id="7" name="Text 4"/>
          <p:cNvSpPr/>
          <p:nvPr/>
        </p:nvSpPr>
        <p:spPr>
          <a:xfrm>
            <a:off x="676656" y="1325880"/>
            <a:ext cx="49194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1240" dirty="0"/>
          </a:p>
          <a:p>
            <a:pPr marL="0" indent="0">
              <a:buNone/>
            </a:pPr>
            <a:endParaRPr lang="en-US" sz="1240" dirty="0"/>
          </a:p>
        </p:txBody>
      </p:sp>
      <p:sp>
        <p:nvSpPr>
          <p:cNvPr id="9" name="Text 6"/>
          <p:cNvSpPr/>
          <p:nvPr/>
        </p:nvSpPr>
        <p:spPr>
          <a:xfrm>
            <a:off x="987552" y="2322576"/>
            <a:ext cx="960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20" dirty="0"/>
          </a:p>
        </p:txBody>
      </p:sp>
      <p:sp>
        <p:nvSpPr>
          <p:cNvPr id="10" name="Text 7"/>
          <p:cNvSpPr/>
          <p:nvPr/>
        </p:nvSpPr>
        <p:spPr>
          <a:xfrm>
            <a:off x="2212848" y="2258568"/>
            <a:ext cx="327355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12" name="Text 9"/>
          <p:cNvSpPr/>
          <p:nvPr/>
        </p:nvSpPr>
        <p:spPr>
          <a:xfrm>
            <a:off x="987552" y="3090672"/>
            <a:ext cx="960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20" dirty="0"/>
          </a:p>
        </p:txBody>
      </p:sp>
      <p:sp>
        <p:nvSpPr>
          <p:cNvPr id="13" name="Text 10"/>
          <p:cNvSpPr/>
          <p:nvPr/>
        </p:nvSpPr>
        <p:spPr>
          <a:xfrm>
            <a:off x="2212848" y="3026664"/>
            <a:ext cx="327355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15" name="Text 12"/>
          <p:cNvSpPr/>
          <p:nvPr/>
        </p:nvSpPr>
        <p:spPr>
          <a:xfrm>
            <a:off x="987552" y="3858768"/>
            <a:ext cx="960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20" dirty="0"/>
          </a:p>
        </p:txBody>
      </p:sp>
      <p:sp>
        <p:nvSpPr>
          <p:cNvPr id="16" name="Text 13"/>
          <p:cNvSpPr/>
          <p:nvPr/>
        </p:nvSpPr>
        <p:spPr>
          <a:xfrm>
            <a:off x="2212848" y="3794760"/>
            <a:ext cx="327355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950" dirty="0"/>
          </a:p>
        </p:txBody>
      </p:sp>
      <p:sp>
        <p:nvSpPr>
          <p:cNvPr id="18" name="Text 15"/>
          <p:cNvSpPr/>
          <p:nvPr/>
        </p:nvSpPr>
        <p:spPr>
          <a:xfrm>
            <a:off x="987552" y="4626864"/>
            <a:ext cx="960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20" dirty="0"/>
          </a:p>
        </p:txBody>
      </p:sp>
      <p:sp>
        <p:nvSpPr>
          <p:cNvPr id="19" name="Text 16"/>
          <p:cNvSpPr/>
          <p:nvPr/>
        </p:nvSpPr>
        <p:spPr>
          <a:xfrm>
            <a:off x="2212848" y="4562856"/>
            <a:ext cx="327355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20" name="Text 17"/>
          <p:cNvSpPr/>
          <p:nvPr/>
        </p:nvSpPr>
        <p:spPr>
          <a:xfrm>
            <a:off x="768096" y="583387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676656" y="6473952"/>
            <a:ext cx="507492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E4947E-8941-F0ED-AA95-447F260D0B47}"/>
              </a:ext>
            </a:extLst>
          </p:cNvPr>
          <p:cNvSpPr txBox="1"/>
          <p:nvPr/>
        </p:nvSpPr>
        <p:spPr>
          <a:xfrm>
            <a:off x="353873" y="2813655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Ripal Patel Esq.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Licensed in GA &amp; DC.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RP Law Firm LLC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2302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Parklake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Dr. NE Suite 655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Atlanta GA 30345.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Direct line: 678-817-2117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Office:  770-744-3378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email: Ripal@therplaw.com or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Info@therplaw.com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Visit us at: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https://www.therplaw.com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 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43F4879-8D2F-45FA-E9CD-53251584F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672" y="186881"/>
            <a:ext cx="1826133" cy="18261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318967" y="-82296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8412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730" dirty="0"/>
          </a:p>
        </p:txBody>
      </p:sp>
      <p:sp>
        <p:nvSpPr>
          <p:cNvPr id="9" name="Shape 7"/>
          <p:cNvSpPr/>
          <p:nvPr/>
        </p:nvSpPr>
        <p:spPr>
          <a:xfrm>
            <a:off x="749808" y="1874520"/>
            <a:ext cx="10698480" cy="493776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DEE3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87552" y="2029968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11" name="Text 9"/>
          <p:cNvSpPr/>
          <p:nvPr/>
        </p:nvSpPr>
        <p:spPr>
          <a:xfrm>
            <a:off x="2907792" y="1993392"/>
            <a:ext cx="8156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910" dirty="0"/>
          </a:p>
        </p:txBody>
      </p:sp>
      <p:sp>
        <p:nvSpPr>
          <p:cNvPr id="12" name="Shape 10"/>
          <p:cNvSpPr/>
          <p:nvPr/>
        </p:nvSpPr>
        <p:spPr>
          <a:xfrm>
            <a:off x="749808" y="2532888"/>
            <a:ext cx="10698480" cy="493776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DEE3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87552" y="2688336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2907792" y="2651760"/>
            <a:ext cx="8156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910" dirty="0"/>
          </a:p>
        </p:txBody>
      </p:sp>
      <p:sp>
        <p:nvSpPr>
          <p:cNvPr id="16" name="Text 14"/>
          <p:cNvSpPr/>
          <p:nvPr/>
        </p:nvSpPr>
        <p:spPr>
          <a:xfrm>
            <a:off x="987552" y="334670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2907792" y="3310128"/>
            <a:ext cx="8156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910" dirty="0"/>
          </a:p>
        </p:txBody>
      </p:sp>
      <p:sp>
        <p:nvSpPr>
          <p:cNvPr id="18" name="Shape 16"/>
          <p:cNvSpPr/>
          <p:nvPr/>
        </p:nvSpPr>
        <p:spPr>
          <a:xfrm>
            <a:off x="749808" y="3849624"/>
            <a:ext cx="10698480" cy="493776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DEE3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87552" y="4005072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2907792" y="3968496"/>
            <a:ext cx="8156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910" dirty="0"/>
          </a:p>
        </p:txBody>
      </p:sp>
      <p:sp>
        <p:nvSpPr>
          <p:cNvPr id="21" name="Shape 19"/>
          <p:cNvSpPr/>
          <p:nvPr/>
        </p:nvSpPr>
        <p:spPr>
          <a:xfrm>
            <a:off x="749808" y="4507992"/>
            <a:ext cx="10698480" cy="493776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DEE3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987552" y="4663440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2907792" y="4626864"/>
            <a:ext cx="8156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910" dirty="0"/>
          </a:p>
        </p:txBody>
      </p:sp>
      <p:sp>
        <p:nvSpPr>
          <p:cNvPr id="24" name="Shape 22"/>
          <p:cNvSpPr/>
          <p:nvPr/>
        </p:nvSpPr>
        <p:spPr>
          <a:xfrm>
            <a:off x="746760" y="5166360"/>
            <a:ext cx="10698480" cy="493776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DEE3EA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987552" y="5321808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26" name="Text 24"/>
          <p:cNvSpPr/>
          <p:nvPr/>
        </p:nvSpPr>
        <p:spPr>
          <a:xfrm>
            <a:off x="2907792" y="5285232"/>
            <a:ext cx="8156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910" dirty="0"/>
          </a:p>
        </p:txBody>
      </p:sp>
      <p:sp>
        <p:nvSpPr>
          <p:cNvPr id="28" name="Text 26"/>
          <p:cNvSpPr/>
          <p:nvPr/>
        </p:nvSpPr>
        <p:spPr>
          <a:xfrm>
            <a:off x="1143000" y="6217920"/>
            <a:ext cx="97840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endParaRPr lang="en-US" sz="1140" dirty="0"/>
          </a:p>
        </p:txBody>
      </p:sp>
      <p:sp>
        <p:nvSpPr>
          <p:cNvPr id="29" name="Shape 27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8613648" y="6565392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7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</a:t>
            </a:r>
            <a:endParaRPr lang="en-US" sz="67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F9C95A-44CA-1A95-59F7-68AAA4F6F55D}"/>
              </a:ext>
            </a:extLst>
          </p:cNvPr>
          <p:cNvSpPr txBox="1"/>
          <p:nvPr/>
        </p:nvSpPr>
        <p:spPr>
          <a:xfrm>
            <a:off x="987552" y="3124200"/>
            <a:ext cx="955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2026 STRATEGY FRAME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Executive takeaways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8412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Three timelines now drive most employment-based conversations.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Overview</a:t>
            </a:r>
            <a:endParaRPr lang="en-US" sz="730" dirty="0"/>
          </a:p>
        </p:txBody>
      </p:sp>
      <p:sp>
        <p:nvSpPr>
          <p:cNvPr id="9" name="Shape 7"/>
          <p:cNvSpPr/>
          <p:nvPr/>
        </p:nvSpPr>
        <p:spPr>
          <a:xfrm>
            <a:off x="658368" y="1874520"/>
            <a:ext cx="10881360" cy="352958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005840" y="2157984"/>
            <a:ext cx="603504" cy="603504"/>
          </a:xfrm>
          <a:prstGeom prst="ellipse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05840" y="2267712"/>
            <a:ext cx="6035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1005840" y="2944368"/>
            <a:ext cx="20848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Policy friction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1005840" y="3328416"/>
            <a:ext cx="960120" cy="41148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05840" y="3566160"/>
            <a:ext cx="2148840" cy="11521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Fees, vetting, signatures and EAD rules make filing hygiene more important.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3703320" y="2157984"/>
            <a:ext cx="603504" cy="603504"/>
          </a:xfrm>
          <a:prstGeom prst="ellipse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703320" y="2267712"/>
            <a:ext cx="6035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3703320" y="2944368"/>
            <a:ext cx="20848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Visa movement</a:t>
            </a:r>
            <a:endParaRPr lang="en-US" sz="1700" dirty="0"/>
          </a:p>
        </p:txBody>
      </p:sp>
      <p:sp>
        <p:nvSpPr>
          <p:cNvPr id="18" name="Shape 16"/>
          <p:cNvSpPr/>
          <p:nvPr/>
        </p:nvSpPr>
        <p:spPr>
          <a:xfrm>
            <a:off x="3703320" y="3328416"/>
            <a:ext cx="960120" cy="41148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703320" y="3566160"/>
            <a:ext cx="2148840" cy="11521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employment-based AOS filings use Final Action Dates; categories can retrogress.</a:t>
            </a:r>
            <a:endParaRPr lang="en-US" sz="1220" dirty="0"/>
          </a:p>
        </p:txBody>
      </p:sp>
      <p:sp>
        <p:nvSpPr>
          <p:cNvPr id="20" name="Shape 18"/>
          <p:cNvSpPr/>
          <p:nvPr/>
        </p:nvSpPr>
        <p:spPr>
          <a:xfrm>
            <a:off x="6400800" y="2157984"/>
            <a:ext cx="603504" cy="603504"/>
          </a:xfrm>
          <a:prstGeom prst="ellipse">
            <a:avLst/>
          </a:prstGeom>
          <a:solidFill>
            <a:srgbClr val="B5453D"/>
          </a:solidFill>
          <a:ln w="12700">
            <a:solidFill>
              <a:srgbClr val="B5453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400800" y="2267712"/>
            <a:ext cx="6035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6400800" y="2944368"/>
            <a:ext cx="20848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EB‑5 clock</a:t>
            </a:r>
            <a:endParaRPr lang="en-US" sz="1700" dirty="0"/>
          </a:p>
        </p:txBody>
      </p:sp>
      <p:sp>
        <p:nvSpPr>
          <p:cNvPr id="23" name="Shape 21"/>
          <p:cNvSpPr/>
          <p:nvPr/>
        </p:nvSpPr>
        <p:spPr>
          <a:xfrm>
            <a:off x="6400800" y="3328416"/>
            <a:ext cx="960120" cy="41148"/>
          </a:xfrm>
          <a:prstGeom prst="rect">
            <a:avLst/>
          </a:prstGeom>
          <a:solidFill>
            <a:srgbClr val="B5453D"/>
          </a:solidFill>
          <a:ln w="12700">
            <a:solidFill>
              <a:srgbClr val="B5453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400800" y="3566160"/>
            <a:ext cx="2148840" cy="11521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Regional Center grandfathering cutoff arrives one year before the sunset date.</a:t>
            </a:r>
            <a:endParaRPr lang="en-US" sz="1220" dirty="0"/>
          </a:p>
        </p:txBody>
      </p:sp>
      <p:sp>
        <p:nvSpPr>
          <p:cNvPr id="25" name="Shape 23"/>
          <p:cNvSpPr/>
          <p:nvPr/>
        </p:nvSpPr>
        <p:spPr>
          <a:xfrm>
            <a:off x="9098280" y="2157984"/>
            <a:ext cx="603504" cy="603504"/>
          </a:xfrm>
          <a:prstGeom prst="ellipse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9098280" y="2267712"/>
            <a:ext cx="6035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9098280" y="2944368"/>
            <a:ext cx="20848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Portability rules</a:t>
            </a:r>
            <a:endParaRPr lang="en-US" sz="1700" dirty="0"/>
          </a:p>
        </p:txBody>
      </p:sp>
      <p:sp>
        <p:nvSpPr>
          <p:cNvPr id="28" name="Shape 26"/>
          <p:cNvSpPr/>
          <p:nvPr/>
        </p:nvSpPr>
        <p:spPr>
          <a:xfrm>
            <a:off x="9098280" y="3328416"/>
            <a:ext cx="960120" cy="41148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9098280" y="3566160"/>
            <a:ext cx="2148840" cy="11521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AC21 portability is powerful, but only if the 180‑day and same/similar tests are documented.</a:t>
            </a:r>
            <a:endParaRPr lang="en-US" sz="1220" dirty="0"/>
          </a:p>
        </p:txBody>
      </p:sp>
      <p:sp>
        <p:nvSpPr>
          <p:cNvPr id="30" name="Shape 28"/>
          <p:cNvSpPr/>
          <p:nvPr/>
        </p:nvSpPr>
        <p:spPr>
          <a:xfrm>
            <a:off x="1170432" y="5632704"/>
            <a:ext cx="9875520" cy="502920"/>
          </a:xfrm>
          <a:prstGeom prst="roundRect">
            <a:avLst>
              <a:gd name="adj" fmla="val 14545"/>
            </a:avLst>
          </a:prstGeom>
          <a:solidFill>
            <a:srgbClr val="0B1F35"/>
          </a:solidFill>
          <a:ln w="12700">
            <a:solidFill>
              <a:srgbClr val="0B1F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1353312" y="5797296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Bottom line: do not wait for “sunset.” For EB‑5 Regional Center cases, September 30, 2026 is the protection date to plan around.</a:t>
            </a:r>
            <a:endParaRPr lang="en-US" sz="1400" dirty="0"/>
          </a:p>
        </p:txBody>
      </p:sp>
      <p:sp>
        <p:nvSpPr>
          <p:cNvPr id="32" name="Shape 30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5F7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CURRENT POLICY LANDSCAPE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5669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Policy changes shaping 2026 filings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5715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practical trend is tighter filing discipline and more front-end risk screening.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Policy</a:t>
            </a:r>
            <a:endParaRPr lang="en-US" sz="730" dirty="0"/>
          </a:p>
        </p:txBody>
      </p:sp>
      <p:pic>
        <p:nvPicPr>
          <p:cNvPr id="9" name="Image 0" descr="/mnt/data/a_close_up_office_desk_scene_wide_angle_still_lif_batch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728" y="960120"/>
            <a:ext cx="4754880" cy="2679192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6967728" y="3429000"/>
            <a:ext cx="4754880" cy="210312"/>
          </a:xfrm>
          <a:prstGeom prst="rect">
            <a:avLst/>
          </a:prstGeom>
          <a:solidFill>
            <a:srgbClr val="0B1F35">
              <a:alpha val="88000"/>
            </a:srgbClr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49808" y="1847088"/>
            <a:ext cx="1874520" cy="402336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50392" y="1965960"/>
            <a:ext cx="167335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6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Oct. 30, 2025</a:t>
            </a:r>
            <a:endParaRPr lang="en-US" sz="760" dirty="0"/>
          </a:p>
        </p:txBody>
      </p:sp>
      <p:sp>
        <p:nvSpPr>
          <p:cNvPr id="13" name="Text 10"/>
          <p:cNvSpPr/>
          <p:nvPr/>
        </p:nvSpPr>
        <p:spPr>
          <a:xfrm>
            <a:off x="2880360" y="1828800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2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Automatic EAD extensions ended</a:t>
            </a:r>
            <a:endParaRPr lang="en-US" sz="1420" dirty="0"/>
          </a:p>
        </p:txBody>
      </p:sp>
      <p:sp>
        <p:nvSpPr>
          <p:cNvPr id="14" name="Text 11"/>
          <p:cNvSpPr/>
          <p:nvPr/>
        </p:nvSpPr>
        <p:spPr>
          <a:xfrm>
            <a:off x="2880360" y="2075688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4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Certain renewal categories lost automatic extension protection for filings on/after the effective date.</a:t>
            </a:r>
            <a:endParaRPr lang="en-US" sz="1040" dirty="0"/>
          </a:p>
        </p:txBody>
      </p:sp>
      <p:sp>
        <p:nvSpPr>
          <p:cNvPr id="15" name="Shape 12"/>
          <p:cNvSpPr/>
          <p:nvPr/>
        </p:nvSpPr>
        <p:spPr>
          <a:xfrm>
            <a:off x="749808" y="2560320"/>
            <a:ext cx="1874520" cy="402336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50392" y="2679192"/>
            <a:ext cx="167335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6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Dec. 5, 2025</a:t>
            </a:r>
            <a:endParaRPr lang="en-US" sz="760" dirty="0"/>
          </a:p>
        </p:txBody>
      </p:sp>
      <p:sp>
        <p:nvSpPr>
          <p:cNvPr id="17" name="Text 14"/>
          <p:cNvSpPr/>
          <p:nvPr/>
        </p:nvSpPr>
        <p:spPr>
          <a:xfrm>
            <a:off x="2880360" y="2542032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2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Shorter EAD validity in affected categories</a:t>
            </a:r>
            <a:endParaRPr lang="en-US" sz="1420" dirty="0"/>
          </a:p>
        </p:txBody>
      </p:sp>
      <p:sp>
        <p:nvSpPr>
          <p:cNvPr id="18" name="Text 15"/>
          <p:cNvSpPr/>
          <p:nvPr/>
        </p:nvSpPr>
        <p:spPr>
          <a:xfrm>
            <a:off x="2880360" y="2788920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4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More frequent renewals and vetting cycles for many employment authorization cases.</a:t>
            </a:r>
            <a:endParaRPr lang="en-US" sz="1040" dirty="0"/>
          </a:p>
        </p:txBody>
      </p:sp>
      <p:sp>
        <p:nvSpPr>
          <p:cNvPr id="19" name="Shape 16"/>
          <p:cNvSpPr/>
          <p:nvPr/>
        </p:nvSpPr>
        <p:spPr>
          <a:xfrm>
            <a:off x="749808" y="3273552"/>
            <a:ext cx="1874520" cy="402336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850392" y="3392424"/>
            <a:ext cx="167335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6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Apr.–May 2026</a:t>
            </a:r>
            <a:endParaRPr lang="en-US" sz="760" dirty="0"/>
          </a:p>
        </p:txBody>
      </p:sp>
      <p:sp>
        <p:nvSpPr>
          <p:cNvPr id="21" name="Text 18"/>
          <p:cNvSpPr/>
          <p:nvPr/>
        </p:nvSpPr>
        <p:spPr>
          <a:xfrm>
            <a:off x="2880360" y="3255264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2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Online I‑485 expands for certain EB cases</a:t>
            </a:r>
            <a:endParaRPr lang="en-US" sz="1420" dirty="0"/>
          </a:p>
        </p:txBody>
      </p:sp>
      <p:sp>
        <p:nvSpPr>
          <p:cNvPr id="22" name="Text 19"/>
          <p:cNvSpPr/>
          <p:nvPr/>
        </p:nvSpPr>
        <p:spPr>
          <a:xfrm>
            <a:off x="2880360" y="3502152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4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Potential operational improvement, but uploads, signatures and medicals still need clean process control.</a:t>
            </a:r>
            <a:endParaRPr lang="en-US" sz="1040" dirty="0"/>
          </a:p>
        </p:txBody>
      </p:sp>
      <p:sp>
        <p:nvSpPr>
          <p:cNvPr id="23" name="Shape 20"/>
          <p:cNvSpPr/>
          <p:nvPr/>
        </p:nvSpPr>
        <p:spPr>
          <a:xfrm>
            <a:off x="749808" y="3986784"/>
            <a:ext cx="1874520" cy="402336"/>
          </a:xfrm>
          <a:prstGeom prst="roundRect">
            <a:avLst/>
          </a:prstGeom>
          <a:solidFill>
            <a:srgbClr val="B5453D"/>
          </a:solidFill>
          <a:ln w="12700">
            <a:solidFill>
              <a:srgbClr val="B5453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850392" y="4105656"/>
            <a:ext cx="167335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6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29, 2026</a:t>
            </a:r>
            <a:endParaRPr lang="en-US" sz="760" dirty="0"/>
          </a:p>
        </p:txBody>
      </p:sp>
      <p:sp>
        <p:nvSpPr>
          <p:cNvPr id="25" name="Text 22"/>
          <p:cNvSpPr/>
          <p:nvPr/>
        </p:nvSpPr>
        <p:spPr>
          <a:xfrm>
            <a:off x="2880360" y="3968496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2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H.R.1 fee-related IFR effective</a:t>
            </a:r>
            <a:endParaRPr lang="en-US" sz="1420" dirty="0"/>
          </a:p>
        </p:txBody>
      </p:sp>
      <p:sp>
        <p:nvSpPr>
          <p:cNvPr id="26" name="Text 23"/>
          <p:cNvSpPr/>
          <p:nvPr/>
        </p:nvSpPr>
        <p:spPr>
          <a:xfrm>
            <a:off x="2880360" y="4215384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4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statutory fee provisions and procedures; comments due June 29, 2026.</a:t>
            </a:r>
            <a:endParaRPr lang="en-US" sz="1040" dirty="0"/>
          </a:p>
        </p:txBody>
      </p:sp>
      <p:sp>
        <p:nvSpPr>
          <p:cNvPr id="27" name="Shape 24"/>
          <p:cNvSpPr/>
          <p:nvPr/>
        </p:nvSpPr>
        <p:spPr>
          <a:xfrm>
            <a:off x="749808" y="4700016"/>
            <a:ext cx="1874520" cy="402336"/>
          </a:xfrm>
          <a:prstGeom prst="roundRect">
            <a:avLst/>
          </a:prstGeom>
          <a:solidFill>
            <a:srgbClr val="B5453D"/>
          </a:solidFill>
          <a:ln w="12700">
            <a:solidFill>
              <a:srgbClr val="B5453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850392" y="4818888"/>
            <a:ext cx="167335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6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July 10, 2026</a:t>
            </a:r>
            <a:endParaRPr lang="en-US" sz="760" dirty="0"/>
          </a:p>
        </p:txBody>
      </p:sp>
      <p:sp>
        <p:nvSpPr>
          <p:cNvPr id="29" name="Text 26"/>
          <p:cNvSpPr/>
          <p:nvPr/>
        </p:nvSpPr>
        <p:spPr>
          <a:xfrm>
            <a:off x="2880360" y="4681728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2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Invalid-signature rule effective</a:t>
            </a:r>
            <a:endParaRPr lang="en-US" sz="1420" dirty="0"/>
          </a:p>
        </p:txBody>
      </p:sp>
      <p:sp>
        <p:nvSpPr>
          <p:cNvPr id="30" name="Text 27"/>
          <p:cNvSpPr/>
          <p:nvPr/>
        </p:nvSpPr>
        <p:spPr>
          <a:xfrm>
            <a:off x="2880360" y="4928616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4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USCIS may reject or deny accepted benefit requests later found to lack a valid signature.</a:t>
            </a:r>
            <a:endParaRPr lang="en-US" sz="1040" dirty="0"/>
          </a:p>
        </p:txBody>
      </p:sp>
      <p:sp>
        <p:nvSpPr>
          <p:cNvPr id="31" name="Shape 28"/>
          <p:cNvSpPr/>
          <p:nvPr/>
        </p:nvSpPr>
        <p:spPr>
          <a:xfrm>
            <a:off x="7095744" y="4160520"/>
            <a:ext cx="4389120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7DE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7278624" y="4325112"/>
            <a:ext cx="4023360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Practice implication: build a filing-control checklist for signatures, fees, current form editions, medicals, and work authorization renewal buffers.</a:t>
            </a:r>
            <a:endParaRPr lang="en-US" sz="1300" dirty="0"/>
          </a:p>
        </p:txBody>
      </p:sp>
      <p:sp>
        <p:nvSpPr>
          <p:cNvPr id="33" name="Text 30"/>
          <p:cNvSpPr/>
          <p:nvPr/>
        </p:nvSpPr>
        <p:spPr>
          <a:xfrm>
            <a:off x="676656" y="6199632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50" dirty="0">
                <a:solidFill>
                  <a:srgbClr val="8A94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Sources: Federal Register H.R.1 IFR; Federal Register Signatures IFR; USCIS I‑485, EAD and screening/vetting updates.</a:t>
            </a:r>
            <a:endParaRPr lang="en-US" sz="650" dirty="0"/>
          </a:p>
        </p:txBody>
      </p:sp>
      <p:sp>
        <p:nvSpPr>
          <p:cNvPr id="34" name="Shape 31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VISA BULLETIN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Visa availability snapshot: May 2026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8412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employment-based adjustment filings, June 2026 uses the Final Action Dates chart.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Visa Bulletin</a:t>
            </a:r>
            <a:endParaRPr lang="en-US" sz="730" dirty="0"/>
          </a:p>
        </p:txBody>
      </p:sp>
      <p:sp>
        <p:nvSpPr>
          <p:cNvPr id="9" name="Shape 7"/>
          <p:cNvSpPr/>
          <p:nvPr/>
        </p:nvSpPr>
        <p:spPr>
          <a:xfrm>
            <a:off x="658368" y="1901952"/>
            <a:ext cx="1554480" cy="402336"/>
          </a:xfrm>
          <a:prstGeom prst="rect">
            <a:avLst/>
          </a:prstGeom>
          <a:solidFill>
            <a:srgbClr val="0B1F35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22376" y="2034540"/>
            <a:ext cx="1426464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Category</a:t>
            </a:r>
            <a:endParaRPr lang="en-US" sz="840" dirty="0"/>
          </a:p>
        </p:txBody>
      </p:sp>
      <p:sp>
        <p:nvSpPr>
          <p:cNvPr id="11" name="Shape 9"/>
          <p:cNvSpPr/>
          <p:nvPr/>
        </p:nvSpPr>
        <p:spPr>
          <a:xfrm>
            <a:off x="2212848" y="1901952"/>
            <a:ext cx="1417320" cy="402336"/>
          </a:xfrm>
          <a:prstGeom prst="rect">
            <a:avLst/>
          </a:prstGeom>
          <a:solidFill>
            <a:srgbClr val="0B1F35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276856" y="2034540"/>
            <a:ext cx="1289304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 except listed</a:t>
            </a:r>
            <a:endParaRPr lang="en-US" sz="840" dirty="0"/>
          </a:p>
        </p:txBody>
      </p:sp>
      <p:sp>
        <p:nvSpPr>
          <p:cNvPr id="13" name="Shape 11"/>
          <p:cNvSpPr/>
          <p:nvPr/>
        </p:nvSpPr>
        <p:spPr>
          <a:xfrm>
            <a:off x="3630168" y="1901952"/>
            <a:ext cx="1417320" cy="402336"/>
          </a:xfrm>
          <a:prstGeom prst="rect">
            <a:avLst/>
          </a:prstGeom>
          <a:solidFill>
            <a:srgbClr val="0B1F35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694176" y="2034540"/>
            <a:ext cx="1289304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China</a:t>
            </a:r>
            <a:endParaRPr lang="en-US" sz="840" dirty="0"/>
          </a:p>
        </p:txBody>
      </p:sp>
      <p:sp>
        <p:nvSpPr>
          <p:cNvPr id="15" name="Shape 13"/>
          <p:cNvSpPr/>
          <p:nvPr/>
        </p:nvSpPr>
        <p:spPr>
          <a:xfrm>
            <a:off x="5047488" y="1901952"/>
            <a:ext cx="1417320" cy="402336"/>
          </a:xfrm>
          <a:prstGeom prst="rect">
            <a:avLst/>
          </a:prstGeom>
          <a:solidFill>
            <a:srgbClr val="0B1F35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111496" y="2034540"/>
            <a:ext cx="1289304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India</a:t>
            </a:r>
            <a:endParaRPr lang="en-US" sz="840" dirty="0"/>
          </a:p>
        </p:txBody>
      </p:sp>
      <p:sp>
        <p:nvSpPr>
          <p:cNvPr id="17" name="Shape 15"/>
          <p:cNvSpPr/>
          <p:nvPr/>
        </p:nvSpPr>
        <p:spPr>
          <a:xfrm>
            <a:off x="6464808" y="1901952"/>
            <a:ext cx="5074920" cy="402336"/>
          </a:xfrm>
          <a:prstGeom prst="rect">
            <a:avLst/>
          </a:prstGeom>
          <a:solidFill>
            <a:srgbClr val="0B1F35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528816" y="2034540"/>
            <a:ext cx="4946904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l">
              <a:buNone/>
            </a:pPr>
            <a:r>
              <a:rPr lang="en-US" sz="8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Message for strategy</a:t>
            </a:r>
            <a:endParaRPr lang="en-US" sz="840" dirty="0"/>
          </a:p>
        </p:txBody>
      </p:sp>
      <p:sp>
        <p:nvSpPr>
          <p:cNvPr id="19" name="Shape 17"/>
          <p:cNvSpPr/>
          <p:nvPr/>
        </p:nvSpPr>
        <p:spPr>
          <a:xfrm>
            <a:off x="658368" y="2304288"/>
            <a:ext cx="1554480" cy="585216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722376" y="2423160"/>
            <a:ext cx="1426464" cy="42062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b="1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EB‑1</a:t>
            </a:r>
            <a:endParaRPr lang="en-US" sz="945" dirty="0"/>
          </a:p>
        </p:txBody>
      </p:sp>
      <p:sp>
        <p:nvSpPr>
          <p:cNvPr id="21" name="Shape 19"/>
          <p:cNvSpPr/>
          <p:nvPr/>
        </p:nvSpPr>
        <p:spPr>
          <a:xfrm>
            <a:off x="2212848" y="2304288"/>
            <a:ext cx="1417320" cy="585216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2276856" y="2423160"/>
            <a:ext cx="1289304" cy="42062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Current</a:t>
            </a:r>
            <a:endParaRPr lang="en-US" sz="945" dirty="0"/>
          </a:p>
        </p:txBody>
      </p:sp>
      <p:sp>
        <p:nvSpPr>
          <p:cNvPr id="23" name="Shape 21"/>
          <p:cNvSpPr/>
          <p:nvPr/>
        </p:nvSpPr>
        <p:spPr>
          <a:xfrm>
            <a:off x="3630168" y="2304288"/>
            <a:ext cx="1417320" cy="585216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3694176" y="2423160"/>
            <a:ext cx="1289304" cy="42062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Apr. 1, 2023</a:t>
            </a:r>
            <a:endParaRPr lang="en-US" sz="945" dirty="0"/>
          </a:p>
        </p:txBody>
      </p:sp>
      <p:sp>
        <p:nvSpPr>
          <p:cNvPr id="25" name="Shape 23"/>
          <p:cNvSpPr/>
          <p:nvPr/>
        </p:nvSpPr>
        <p:spPr>
          <a:xfrm>
            <a:off x="5047488" y="2304288"/>
            <a:ext cx="1417320" cy="585216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5111496" y="2423160"/>
            <a:ext cx="1289304" cy="42062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Retrograded to December 15, 2022 Apr. 1, 2023 (May VB)</a:t>
            </a:r>
            <a:endParaRPr lang="en-US" sz="945" dirty="0"/>
          </a:p>
        </p:txBody>
      </p:sp>
      <p:sp>
        <p:nvSpPr>
          <p:cNvPr id="27" name="Shape 25"/>
          <p:cNvSpPr/>
          <p:nvPr/>
        </p:nvSpPr>
        <p:spPr>
          <a:xfrm>
            <a:off x="6464808" y="2304288"/>
            <a:ext cx="5074920" cy="585216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r>
              <a:rPr lang="en-US" sz="800" dirty="0"/>
              <a:t>High demand and number use by aliens chargeable to India in the EB-1 and EB-2 visa categories has made </a:t>
            </a:r>
          </a:p>
          <a:p>
            <a:r>
              <a:rPr lang="en-US" sz="800" dirty="0"/>
              <a:t>it necessary to retrogress the final action dates to hold number use within the FY 2026 annual limit. </a:t>
            </a:r>
          </a:p>
          <a:p>
            <a:r>
              <a:rPr lang="en-US" sz="800" dirty="0"/>
              <a:t>Further retrogressions, or making the categories unavailable, may be necessary in the coming months if </a:t>
            </a:r>
          </a:p>
          <a:p>
            <a:r>
              <a:rPr lang="en-US" sz="800" dirty="0"/>
              <a:t>India’s pro-rated limits in the EB-1 or EB-2 categories are reached before the fiscal year ends.</a:t>
            </a:r>
          </a:p>
        </p:txBody>
      </p:sp>
      <p:sp>
        <p:nvSpPr>
          <p:cNvPr id="28" name="Text 26"/>
          <p:cNvSpPr/>
          <p:nvPr/>
        </p:nvSpPr>
        <p:spPr>
          <a:xfrm>
            <a:off x="6528816" y="2423160"/>
            <a:ext cx="4946904" cy="42062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l">
              <a:buNone/>
            </a:pPr>
            <a:endParaRPr lang="en-US" sz="945" dirty="0"/>
          </a:p>
        </p:txBody>
      </p:sp>
      <p:sp>
        <p:nvSpPr>
          <p:cNvPr id="29" name="Shape 27"/>
          <p:cNvSpPr/>
          <p:nvPr/>
        </p:nvSpPr>
        <p:spPr>
          <a:xfrm>
            <a:off x="658368" y="2889504"/>
            <a:ext cx="155448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722376" y="3008376"/>
            <a:ext cx="1426464" cy="49377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b="1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EB‑2</a:t>
            </a:r>
            <a:endParaRPr lang="en-US" sz="945" dirty="0"/>
          </a:p>
        </p:txBody>
      </p:sp>
      <p:sp>
        <p:nvSpPr>
          <p:cNvPr id="31" name="Shape 29"/>
          <p:cNvSpPr/>
          <p:nvPr/>
        </p:nvSpPr>
        <p:spPr>
          <a:xfrm>
            <a:off x="2212848" y="2889504"/>
            <a:ext cx="141732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2276856" y="3008376"/>
            <a:ext cx="1289304" cy="49377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Current</a:t>
            </a:r>
            <a:endParaRPr lang="en-US" sz="945" dirty="0"/>
          </a:p>
        </p:txBody>
      </p:sp>
      <p:sp>
        <p:nvSpPr>
          <p:cNvPr id="33" name="Shape 31"/>
          <p:cNvSpPr/>
          <p:nvPr/>
        </p:nvSpPr>
        <p:spPr>
          <a:xfrm>
            <a:off x="3630168" y="2889504"/>
            <a:ext cx="141732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3694176" y="3008376"/>
            <a:ext cx="1289304" cy="49377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Sept. 1, 2021</a:t>
            </a:r>
            <a:endParaRPr lang="en-US" sz="945" dirty="0"/>
          </a:p>
        </p:txBody>
      </p:sp>
      <p:sp>
        <p:nvSpPr>
          <p:cNvPr id="35" name="Shape 33"/>
          <p:cNvSpPr/>
          <p:nvPr/>
        </p:nvSpPr>
        <p:spPr>
          <a:xfrm>
            <a:off x="5047488" y="2889504"/>
            <a:ext cx="141732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5111496" y="3008376"/>
            <a:ext cx="1289304" cy="49377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Retrograded to September 1, 2013 from July 15, 2014 (May VB)</a:t>
            </a:r>
            <a:endParaRPr lang="en-US" sz="945" dirty="0"/>
          </a:p>
        </p:txBody>
      </p:sp>
      <p:sp>
        <p:nvSpPr>
          <p:cNvPr id="37" name="Shape 35"/>
          <p:cNvSpPr/>
          <p:nvPr/>
        </p:nvSpPr>
        <p:spPr>
          <a:xfrm>
            <a:off x="6464808" y="2889504"/>
            <a:ext cx="507492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6528816" y="3008376"/>
            <a:ext cx="4946904" cy="49377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l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India/China backlogs make EB‑1 upgrade or EB‑5 parallel planning relevant.</a:t>
            </a:r>
            <a:endParaRPr lang="en-US" sz="945" dirty="0"/>
          </a:p>
        </p:txBody>
      </p:sp>
      <p:sp>
        <p:nvSpPr>
          <p:cNvPr id="39" name="Shape 37"/>
          <p:cNvSpPr/>
          <p:nvPr/>
        </p:nvSpPr>
        <p:spPr>
          <a:xfrm>
            <a:off x="658368" y="3547872"/>
            <a:ext cx="155448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722376" y="3666744"/>
            <a:ext cx="1426464" cy="49377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b="1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EB‑5 Unreserved</a:t>
            </a:r>
            <a:endParaRPr lang="en-US" sz="945" dirty="0"/>
          </a:p>
        </p:txBody>
      </p:sp>
      <p:sp>
        <p:nvSpPr>
          <p:cNvPr id="41" name="Shape 39"/>
          <p:cNvSpPr/>
          <p:nvPr/>
        </p:nvSpPr>
        <p:spPr>
          <a:xfrm>
            <a:off x="2212848" y="3547872"/>
            <a:ext cx="141732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2276856" y="3666744"/>
            <a:ext cx="1289304" cy="49377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Current</a:t>
            </a:r>
            <a:endParaRPr lang="en-US" sz="945" dirty="0"/>
          </a:p>
        </p:txBody>
      </p:sp>
      <p:sp>
        <p:nvSpPr>
          <p:cNvPr id="43" name="Shape 41"/>
          <p:cNvSpPr/>
          <p:nvPr/>
        </p:nvSpPr>
        <p:spPr>
          <a:xfrm>
            <a:off x="3630168" y="3547872"/>
            <a:ext cx="141732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Text 42"/>
          <p:cNvSpPr/>
          <p:nvPr/>
        </p:nvSpPr>
        <p:spPr>
          <a:xfrm>
            <a:off x="3694176" y="3666744"/>
            <a:ext cx="1289304" cy="49377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Sept. 22, 2016</a:t>
            </a:r>
            <a:endParaRPr lang="en-US" sz="945" dirty="0"/>
          </a:p>
        </p:txBody>
      </p:sp>
      <p:sp>
        <p:nvSpPr>
          <p:cNvPr id="45" name="Shape 43"/>
          <p:cNvSpPr/>
          <p:nvPr/>
        </p:nvSpPr>
        <p:spPr>
          <a:xfrm>
            <a:off x="5047488" y="3547872"/>
            <a:ext cx="141732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4"/>
          <p:cNvSpPr/>
          <p:nvPr/>
        </p:nvSpPr>
        <p:spPr>
          <a:xfrm>
            <a:off x="5111496" y="3666744"/>
            <a:ext cx="1289304" cy="49377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1, 2022</a:t>
            </a:r>
            <a:endParaRPr lang="en-US" sz="945" dirty="0"/>
          </a:p>
        </p:txBody>
      </p:sp>
      <p:sp>
        <p:nvSpPr>
          <p:cNvPr id="47" name="Shape 45"/>
          <p:cNvSpPr/>
          <p:nvPr/>
        </p:nvSpPr>
        <p:spPr>
          <a:xfrm>
            <a:off x="6464808" y="3547872"/>
            <a:ext cx="507492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6"/>
          <p:cNvSpPr/>
          <p:nvPr/>
        </p:nvSpPr>
        <p:spPr>
          <a:xfrm>
            <a:off x="6528816" y="3666744"/>
            <a:ext cx="4946904" cy="49377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l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DOS warned India unreserved may retrogress or become unavailable later in FY2026.</a:t>
            </a:r>
            <a:endParaRPr lang="en-US" sz="945" dirty="0"/>
          </a:p>
        </p:txBody>
      </p:sp>
      <p:sp>
        <p:nvSpPr>
          <p:cNvPr id="49" name="Shape 47"/>
          <p:cNvSpPr/>
          <p:nvPr/>
        </p:nvSpPr>
        <p:spPr>
          <a:xfrm>
            <a:off x="658368" y="4206240"/>
            <a:ext cx="1554480" cy="640080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48"/>
          <p:cNvSpPr/>
          <p:nvPr/>
        </p:nvSpPr>
        <p:spPr>
          <a:xfrm>
            <a:off x="722376" y="4325112"/>
            <a:ext cx="1426464" cy="4754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b="1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EB‑5 Set‑Asides</a:t>
            </a:r>
            <a:endParaRPr lang="en-US" sz="945" dirty="0"/>
          </a:p>
        </p:txBody>
      </p:sp>
      <p:sp>
        <p:nvSpPr>
          <p:cNvPr id="51" name="Shape 49"/>
          <p:cNvSpPr/>
          <p:nvPr/>
        </p:nvSpPr>
        <p:spPr>
          <a:xfrm>
            <a:off x="2212848" y="4206240"/>
            <a:ext cx="1417320" cy="640080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50"/>
          <p:cNvSpPr/>
          <p:nvPr/>
        </p:nvSpPr>
        <p:spPr>
          <a:xfrm>
            <a:off x="2276856" y="4325112"/>
            <a:ext cx="1289304" cy="4754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Current</a:t>
            </a:r>
            <a:endParaRPr lang="en-US" sz="945" dirty="0"/>
          </a:p>
        </p:txBody>
      </p:sp>
      <p:sp>
        <p:nvSpPr>
          <p:cNvPr id="53" name="Shape 51"/>
          <p:cNvSpPr/>
          <p:nvPr/>
        </p:nvSpPr>
        <p:spPr>
          <a:xfrm>
            <a:off x="3630168" y="4206240"/>
            <a:ext cx="1417320" cy="640080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52"/>
          <p:cNvSpPr/>
          <p:nvPr/>
        </p:nvSpPr>
        <p:spPr>
          <a:xfrm>
            <a:off x="3694176" y="4325112"/>
            <a:ext cx="1289304" cy="4754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Current</a:t>
            </a:r>
            <a:endParaRPr lang="en-US" sz="945" dirty="0"/>
          </a:p>
        </p:txBody>
      </p:sp>
      <p:sp>
        <p:nvSpPr>
          <p:cNvPr id="55" name="Shape 53"/>
          <p:cNvSpPr/>
          <p:nvPr/>
        </p:nvSpPr>
        <p:spPr>
          <a:xfrm>
            <a:off x="5047488" y="4206240"/>
            <a:ext cx="1417320" cy="640080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54"/>
          <p:cNvSpPr/>
          <p:nvPr/>
        </p:nvSpPr>
        <p:spPr>
          <a:xfrm>
            <a:off x="5111496" y="4325112"/>
            <a:ext cx="1289304" cy="4754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Current</a:t>
            </a:r>
            <a:endParaRPr lang="en-US" sz="945" dirty="0"/>
          </a:p>
        </p:txBody>
      </p:sp>
      <p:sp>
        <p:nvSpPr>
          <p:cNvPr id="57" name="Shape 55"/>
          <p:cNvSpPr/>
          <p:nvPr/>
        </p:nvSpPr>
        <p:spPr>
          <a:xfrm>
            <a:off x="6464808" y="4206240"/>
            <a:ext cx="5074920" cy="640080"/>
          </a:xfrm>
          <a:prstGeom prst="rect">
            <a:avLst/>
          </a:prstGeom>
          <a:solidFill>
            <a:srgbClr val="FFFFFF"/>
          </a:solidFill>
          <a:ln w="762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56"/>
          <p:cNvSpPr/>
          <p:nvPr/>
        </p:nvSpPr>
        <p:spPr>
          <a:xfrm>
            <a:off x="6528816" y="4325112"/>
            <a:ext cx="4946904" cy="4754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l">
              <a:buNone/>
            </a:pPr>
            <a:r>
              <a:rPr lang="en-US" sz="945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Rural, high-unemployment and infrastructure remain current in May 2026.</a:t>
            </a:r>
            <a:endParaRPr lang="en-US" sz="945" dirty="0"/>
          </a:p>
        </p:txBody>
      </p:sp>
      <p:sp>
        <p:nvSpPr>
          <p:cNvPr id="59" name="Shape 57"/>
          <p:cNvSpPr/>
          <p:nvPr/>
        </p:nvSpPr>
        <p:spPr>
          <a:xfrm>
            <a:off x="2642616" y="5309362"/>
            <a:ext cx="4937760" cy="530352"/>
          </a:xfrm>
          <a:prstGeom prst="roundRect">
            <a:avLst>
              <a:gd name="adj" fmla="val 13793"/>
            </a:avLst>
          </a:prstGeom>
          <a:solidFill>
            <a:srgbClr val="0B1F35"/>
          </a:solidFill>
          <a:ln w="12700">
            <a:solidFill>
              <a:srgbClr val="0B1F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Text 58"/>
          <p:cNvSpPr/>
          <p:nvPr/>
        </p:nvSpPr>
        <p:spPr>
          <a:xfrm>
            <a:off x="2761488" y="5486400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28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 not treat “current” as permanent. Visa Bulletin movement is monthly and demand-sensitive.</a:t>
            </a:r>
            <a:endParaRPr lang="en-US" sz="1280" dirty="0"/>
          </a:p>
        </p:txBody>
      </p:sp>
      <p:sp>
        <p:nvSpPr>
          <p:cNvPr id="62" name="Text 60"/>
          <p:cNvSpPr/>
          <p:nvPr/>
        </p:nvSpPr>
        <p:spPr>
          <a:xfrm>
            <a:off x="6419088" y="5696712"/>
            <a:ext cx="4617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80" b="1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1280" dirty="0"/>
          </a:p>
        </p:txBody>
      </p:sp>
      <p:sp>
        <p:nvSpPr>
          <p:cNvPr id="63" name="Text 61"/>
          <p:cNvSpPr/>
          <p:nvPr/>
        </p:nvSpPr>
        <p:spPr>
          <a:xfrm>
            <a:off x="676656" y="6199632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50" dirty="0">
                <a:solidFill>
                  <a:srgbClr val="8A94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Sources: Department of State, May 2026 Visa Bulletin; USCIS May 2026 Adjustment of Status Filing Charts.</a:t>
            </a:r>
            <a:endParaRPr lang="en-US" sz="650" dirty="0"/>
          </a:p>
        </p:txBody>
      </p:sp>
      <p:sp>
        <p:nvSpPr>
          <p:cNvPr id="64" name="Shape 62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64"/>
          <p:cNvSpPr/>
          <p:nvPr/>
        </p:nvSpPr>
        <p:spPr>
          <a:xfrm>
            <a:off x="8613648" y="6565392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8"/>
          </a:solidFill>
          <a:ln w="12700">
            <a:solidFill>
              <a:srgbClr val="F3F6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EB‑5 STRATEGY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5715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EB‑5 Regional Center as a 2026 parallel path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5715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some backlogged EB‑2/EB‑1 clients, EB‑5 is not a substitute for merit — it is a second immigrant-visa track.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EB‑5</a:t>
            </a:r>
            <a:endParaRPr lang="en-US" sz="730" dirty="0"/>
          </a:p>
        </p:txBody>
      </p:sp>
      <p:pic>
        <p:nvPicPr>
          <p:cNvPr id="9" name="Image 0" descr="/mnt/data/a_wide_cinematic_high_resolution_scene_an_upsca_batch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28" y="1042416"/>
            <a:ext cx="4846320" cy="2724912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6510528" y="3950208"/>
            <a:ext cx="4846320" cy="1188720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766560" y="4160520"/>
            <a:ext cx="2560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it matters now</a:t>
            </a:r>
            <a:endParaRPr lang="en-US" sz="1620" dirty="0"/>
          </a:p>
        </p:txBody>
      </p:sp>
      <p:sp>
        <p:nvSpPr>
          <p:cNvPr id="12" name="Text 9"/>
          <p:cNvSpPr/>
          <p:nvPr/>
        </p:nvSpPr>
        <p:spPr>
          <a:xfrm>
            <a:off x="6766560" y="4507992"/>
            <a:ext cx="4251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160" dirty="0">
                <a:solidFill>
                  <a:srgbClr val="E7EEF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set‑aside categories are current for all chargeability areas, but the Regional Center protection window is finite.</a:t>
            </a:r>
            <a:endParaRPr lang="en-US" sz="1160" dirty="0"/>
          </a:p>
        </p:txBody>
      </p:sp>
      <p:sp>
        <p:nvSpPr>
          <p:cNvPr id="13" name="Shape 10"/>
          <p:cNvSpPr/>
          <p:nvPr/>
        </p:nvSpPr>
        <p:spPr>
          <a:xfrm>
            <a:off x="749808" y="2084832"/>
            <a:ext cx="1600200" cy="1207008"/>
          </a:xfrm>
          <a:prstGeom prst="roundRect">
            <a:avLst/>
          </a:prstGeom>
          <a:solidFill>
            <a:srgbClr val="F1D18A"/>
          </a:solidFill>
          <a:ln w="10160">
            <a:solidFill>
              <a:srgbClr val="CAD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77824" y="2240280"/>
            <a:ext cx="1344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Capital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886968" y="2615184"/>
            <a:ext cx="1325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$800k TEA / infrastructure</a:t>
            </a:r>
            <a:endParaRPr lang="en-US" sz="880" dirty="0"/>
          </a:p>
          <a:p>
            <a:pPr marL="0" indent="0" algn="ctr">
              <a:buNone/>
            </a:pPr>
            <a:r>
              <a:rPr lang="en-US" sz="8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$1.05m standard</a:t>
            </a:r>
            <a:endParaRPr lang="en-US" sz="880" dirty="0"/>
          </a:p>
        </p:txBody>
      </p:sp>
      <p:sp>
        <p:nvSpPr>
          <p:cNvPr id="16" name="Shape 13"/>
          <p:cNvSpPr/>
          <p:nvPr/>
        </p:nvSpPr>
        <p:spPr>
          <a:xfrm>
            <a:off x="2414016" y="2487168"/>
            <a:ext cx="256032" cy="402336"/>
          </a:xfrm>
          <a:prstGeom prst="chevron">
            <a:avLst/>
          </a:prstGeom>
          <a:solidFill>
            <a:srgbClr val="2B5C88"/>
          </a:solidFill>
          <a:ln w="12700">
            <a:solidFill>
              <a:srgbClr val="2B5C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2798064" y="2084832"/>
            <a:ext cx="1600200" cy="120700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CAD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2926080" y="2240280"/>
            <a:ext cx="1344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Project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2935224" y="2615184"/>
            <a:ext cx="1325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Regional Center</a:t>
            </a:r>
            <a:endParaRPr lang="en-US" sz="880" dirty="0"/>
          </a:p>
          <a:p>
            <a:pPr marL="0" indent="0" algn="ctr">
              <a:buNone/>
            </a:pPr>
            <a:r>
              <a:rPr lang="en-US" sz="8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pooled investment</a:t>
            </a:r>
            <a:endParaRPr lang="en-US" sz="880" dirty="0"/>
          </a:p>
        </p:txBody>
      </p:sp>
      <p:sp>
        <p:nvSpPr>
          <p:cNvPr id="20" name="Shape 17"/>
          <p:cNvSpPr/>
          <p:nvPr/>
        </p:nvSpPr>
        <p:spPr>
          <a:xfrm>
            <a:off x="4462272" y="2487168"/>
            <a:ext cx="256032" cy="402336"/>
          </a:xfrm>
          <a:prstGeom prst="chevron">
            <a:avLst/>
          </a:prstGeom>
          <a:solidFill>
            <a:srgbClr val="2B5C88"/>
          </a:solidFill>
          <a:ln w="12700">
            <a:solidFill>
              <a:srgbClr val="2B5C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4846320" y="2084832"/>
            <a:ext cx="1600200" cy="120700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CAD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4974336" y="2240280"/>
            <a:ext cx="1344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Jobs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4983480" y="2615184"/>
            <a:ext cx="1325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 full‑time U.S. jobs</a:t>
            </a:r>
            <a:endParaRPr lang="en-US" sz="880" dirty="0"/>
          </a:p>
          <a:p>
            <a:pPr marL="0" indent="0" algn="ctr">
              <a:buNone/>
            </a:pPr>
            <a:r>
              <a:rPr lang="en-US" sz="8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Direct + indirect limits</a:t>
            </a:r>
            <a:endParaRPr lang="en-US" sz="880" dirty="0"/>
          </a:p>
        </p:txBody>
      </p:sp>
      <p:sp>
        <p:nvSpPr>
          <p:cNvPr id="24" name="Shape 21"/>
          <p:cNvSpPr/>
          <p:nvPr/>
        </p:nvSpPr>
        <p:spPr>
          <a:xfrm>
            <a:off x="6510528" y="2487168"/>
            <a:ext cx="256032" cy="402336"/>
          </a:xfrm>
          <a:prstGeom prst="chevron">
            <a:avLst/>
          </a:prstGeom>
          <a:solidFill>
            <a:srgbClr val="2B5C88"/>
          </a:solidFill>
          <a:ln w="12700">
            <a:solidFill>
              <a:srgbClr val="2B5C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2"/>
          <p:cNvSpPr/>
          <p:nvPr/>
        </p:nvSpPr>
        <p:spPr>
          <a:xfrm>
            <a:off x="6894576" y="2084832"/>
            <a:ext cx="1600200" cy="120700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CAD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7022592" y="2240280"/>
            <a:ext cx="1344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Immigrant path</a:t>
            </a:r>
            <a:endParaRPr lang="en-US" sz="1350" dirty="0"/>
          </a:p>
        </p:txBody>
      </p:sp>
      <p:sp>
        <p:nvSpPr>
          <p:cNvPr id="27" name="Text 24"/>
          <p:cNvSpPr/>
          <p:nvPr/>
        </p:nvSpPr>
        <p:spPr>
          <a:xfrm>
            <a:off x="7031736" y="2615184"/>
            <a:ext cx="1325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Investor + spouse</a:t>
            </a:r>
            <a:endParaRPr lang="en-US" sz="880" dirty="0"/>
          </a:p>
          <a:p>
            <a:pPr marL="0" indent="0" algn="ctr">
              <a:buNone/>
            </a:pPr>
            <a:r>
              <a:rPr lang="en-US" sz="8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+ children under 21</a:t>
            </a:r>
            <a:endParaRPr lang="en-US" sz="880" dirty="0"/>
          </a:p>
        </p:txBody>
      </p:sp>
      <p:sp>
        <p:nvSpPr>
          <p:cNvPr id="28" name="Text 25"/>
          <p:cNvSpPr/>
          <p:nvPr/>
        </p:nvSpPr>
        <p:spPr>
          <a:xfrm>
            <a:off x="841248" y="3913632"/>
            <a:ext cx="5257800" cy="9509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170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EB‑5 as a parallel track only after lawful source/path of funds and project diligence are realistic.</a:t>
            </a:r>
            <a:endParaRPr lang="en-US" sz="1170" dirty="0"/>
          </a:p>
          <a:p>
            <a:r>
              <a:rPr lang="en-US" sz="1170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Concurrent AOS planning depends on visa availability, location and adjustment eligibility.</a:t>
            </a:r>
            <a:endParaRPr lang="en-US" sz="1170" dirty="0"/>
          </a:p>
          <a:p>
            <a:r>
              <a:rPr lang="en-US" sz="1170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Set‑aside availability is favorable today, but Visa Bulletin demand can change.</a:t>
            </a:r>
            <a:endParaRPr lang="en-US" sz="1170" dirty="0"/>
          </a:p>
        </p:txBody>
      </p:sp>
      <p:sp>
        <p:nvSpPr>
          <p:cNvPr id="29" name="Text 26"/>
          <p:cNvSpPr/>
          <p:nvPr/>
        </p:nvSpPr>
        <p:spPr>
          <a:xfrm>
            <a:off x="676656" y="6199632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50" dirty="0">
                <a:solidFill>
                  <a:srgbClr val="8A94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Sources: INA §203(b)(5), 8 U.S.C. §1153(b)(5); DOS May 2026 Visa Bulletin; USCIS EB‑5 materials.</a:t>
            </a:r>
            <a:endParaRPr lang="en-US" sz="650" dirty="0"/>
          </a:p>
        </p:txBody>
      </p:sp>
      <p:sp>
        <p:nvSpPr>
          <p:cNvPr id="30" name="Shape 27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EB‑5 TIMING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EB‑5 deadline stack: plan around the protection date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8412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protection cutoff and the sunset date are different legal events.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EB‑5 deadlines</a:t>
            </a:r>
            <a:endParaRPr lang="en-US" sz="730" dirty="0"/>
          </a:p>
        </p:txBody>
      </p:sp>
      <p:sp>
        <p:nvSpPr>
          <p:cNvPr id="9" name="Shape 7"/>
          <p:cNvSpPr/>
          <p:nvPr/>
        </p:nvSpPr>
        <p:spPr>
          <a:xfrm>
            <a:off x="749808" y="1920240"/>
            <a:ext cx="10698480" cy="3328416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7DE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051560" y="2377440"/>
            <a:ext cx="2788920" cy="2139696"/>
          </a:xfrm>
          <a:prstGeom prst="roundRect">
            <a:avLst/>
          </a:prstGeom>
          <a:solidFill>
            <a:srgbClr val="FFF5F3"/>
          </a:solidFill>
          <a:ln w="15240">
            <a:solidFill>
              <a:srgbClr val="B545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051560" y="2377440"/>
            <a:ext cx="2788920" cy="128016"/>
          </a:xfrm>
          <a:prstGeom prst="rect">
            <a:avLst/>
          </a:prstGeom>
          <a:solidFill>
            <a:srgbClr val="B5453D"/>
          </a:solidFill>
          <a:ln w="12700">
            <a:solidFill>
              <a:srgbClr val="B5453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216152" y="2724912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20" b="1" dirty="0">
                <a:solidFill>
                  <a:srgbClr val="B5453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Sept. 30, 2026</a:t>
            </a:r>
            <a:endParaRPr lang="en-US" sz="1620" dirty="0"/>
          </a:p>
        </p:txBody>
      </p:sp>
      <p:sp>
        <p:nvSpPr>
          <p:cNvPr id="13" name="Text 11"/>
          <p:cNvSpPr/>
          <p:nvPr/>
        </p:nvSpPr>
        <p:spPr>
          <a:xfrm>
            <a:off x="1252728" y="3154680"/>
            <a:ext cx="2377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Grandfathering protection cutoff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1289304" y="3547872"/>
            <a:ext cx="230428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Petitions filed on or before this date must continue to be processed if Regional Center legislation later expires.</a:t>
            </a:r>
            <a:endParaRPr lang="en-US" sz="980" dirty="0"/>
          </a:p>
        </p:txBody>
      </p:sp>
      <p:sp>
        <p:nvSpPr>
          <p:cNvPr id="15" name="Shape 13"/>
          <p:cNvSpPr/>
          <p:nvPr/>
        </p:nvSpPr>
        <p:spPr>
          <a:xfrm>
            <a:off x="4343400" y="2377440"/>
            <a:ext cx="2788920" cy="2139696"/>
          </a:xfrm>
          <a:prstGeom prst="roundRect">
            <a:avLst/>
          </a:prstGeom>
          <a:solidFill>
            <a:srgbClr val="FFF8E8"/>
          </a:solidFill>
          <a:ln w="15240">
            <a:solidFill>
              <a:srgbClr val="D9AA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343400" y="2377440"/>
            <a:ext cx="2788920" cy="128016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507992" y="2724912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20" b="1" dirty="0">
                <a:solidFill>
                  <a:srgbClr val="D9AA4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Jan. 1, 2027</a:t>
            </a:r>
            <a:endParaRPr lang="en-US" sz="1620" dirty="0"/>
          </a:p>
        </p:txBody>
      </p:sp>
      <p:sp>
        <p:nvSpPr>
          <p:cNvPr id="18" name="Text 16"/>
          <p:cNvSpPr/>
          <p:nvPr/>
        </p:nvSpPr>
        <p:spPr>
          <a:xfrm>
            <a:off x="4544568" y="3154680"/>
            <a:ext cx="2377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Investment amount adjustment</a:t>
            </a:r>
            <a:endParaRPr lang="en-US" sz="1320" dirty="0"/>
          </a:p>
        </p:txBody>
      </p:sp>
      <p:sp>
        <p:nvSpPr>
          <p:cNvPr id="19" name="Text 17"/>
          <p:cNvSpPr/>
          <p:nvPr/>
        </p:nvSpPr>
        <p:spPr>
          <a:xfrm>
            <a:off x="4581144" y="3547872"/>
            <a:ext cx="230428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Minimum investment amounts automatically adjust using CPI‑U; DHS publishes technical amendment.</a:t>
            </a:r>
            <a:endParaRPr lang="en-US" sz="980" dirty="0"/>
          </a:p>
        </p:txBody>
      </p:sp>
      <p:sp>
        <p:nvSpPr>
          <p:cNvPr id="20" name="Shape 18"/>
          <p:cNvSpPr/>
          <p:nvPr/>
        </p:nvSpPr>
        <p:spPr>
          <a:xfrm>
            <a:off x="7635240" y="2377440"/>
            <a:ext cx="2788920" cy="2139696"/>
          </a:xfrm>
          <a:prstGeom prst="roundRect">
            <a:avLst/>
          </a:prstGeom>
          <a:solidFill>
            <a:srgbClr val="EFF5FB"/>
          </a:solidFill>
          <a:ln w="15240">
            <a:solidFill>
              <a:srgbClr val="0B1F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7635240" y="2377440"/>
            <a:ext cx="2788920" cy="128016"/>
          </a:xfrm>
          <a:prstGeom prst="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799832" y="2724912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2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Sept. 30, 2027</a:t>
            </a:r>
            <a:endParaRPr lang="en-US" sz="1620" dirty="0"/>
          </a:p>
        </p:txBody>
      </p:sp>
      <p:sp>
        <p:nvSpPr>
          <p:cNvPr id="23" name="Text 21"/>
          <p:cNvSpPr/>
          <p:nvPr/>
        </p:nvSpPr>
        <p:spPr>
          <a:xfrm>
            <a:off x="7836408" y="3154680"/>
            <a:ext cx="2377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Regional Center authorization sunset</a:t>
            </a:r>
            <a:endParaRPr lang="en-US" sz="1320" dirty="0"/>
          </a:p>
        </p:txBody>
      </p:sp>
      <p:sp>
        <p:nvSpPr>
          <p:cNvPr id="24" name="Text 22"/>
          <p:cNvSpPr/>
          <p:nvPr/>
        </p:nvSpPr>
        <p:spPr>
          <a:xfrm>
            <a:off x="7872984" y="3547872"/>
            <a:ext cx="230428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8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Regional Center visas are authorized through this date unless Congress reauthorizes or changes the program.</a:t>
            </a:r>
            <a:endParaRPr lang="en-US" sz="980" dirty="0"/>
          </a:p>
        </p:txBody>
      </p:sp>
      <p:sp>
        <p:nvSpPr>
          <p:cNvPr id="25" name="Shape 23"/>
          <p:cNvSpPr/>
          <p:nvPr/>
        </p:nvSpPr>
        <p:spPr>
          <a:xfrm>
            <a:off x="1280160" y="5541264"/>
            <a:ext cx="9637776" cy="530352"/>
          </a:xfrm>
          <a:prstGeom prst="roundRect">
            <a:avLst>
              <a:gd name="adj" fmla="val 13793"/>
            </a:avLst>
          </a:prstGeom>
          <a:solidFill>
            <a:srgbClr val="0B1F35"/>
          </a:solidFill>
          <a:ln w="12700">
            <a:solidFill>
              <a:srgbClr val="0B1F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1463040" y="5705856"/>
            <a:ext cx="927201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Plain-English distinction: September 30, 2026 is the “file-to-protect” date; September 30, 2027 is the program authorization date.</a:t>
            </a:r>
            <a:endParaRPr lang="en-US" sz="1330" dirty="0"/>
          </a:p>
        </p:txBody>
      </p:sp>
      <p:sp>
        <p:nvSpPr>
          <p:cNvPr id="27" name="Text 25"/>
          <p:cNvSpPr/>
          <p:nvPr/>
        </p:nvSpPr>
        <p:spPr>
          <a:xfrm>
            <a:off x="676656" y="6199632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50" dirty="0">
                <a:solidFill>
                  <a:srgbClr val="8A94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Sources: 8 U.S.C. §1153(b)(5)(C), (E), (S).</a:t>
            </a:r>
            <a:endParaRPr lang="en-US" sz="650" dirty="0"/>
          </a:p>
        </p:txBody>
      </p:sp>
      <p:sp>
        <p:nvSpPr>
          <p:cNvPr id="28" name="Shape 26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EB‑5 OPERATIONS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EB‑5 preparation clock: why summer 2026 matters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8412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high-quality filing package is usually a project, not a form.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EB‑5 prep</a:t>
            </a:r>
            <a:endParaRPr lang="en-US" sz="730" dirty="0"/>
          </a:p>
        </p:txBody>
      </p:sp>
      <p:sp>
        <p:nvSpPr>
          <p:cNvPr id="9" name="Shape 7"/>
          <p:cNvSpPr/>
          <p:nvPr/>
        </p:nvSpPr>
        <p:spPr>
          <a:xfrm>
            <a:off x="749808" y="1847088"/>
            <a:ext cx="10716768" cy="3383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7DE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051560" y="2377440"/>
            <a:ext cx="960120" cy="182880"/>
          </a:xfrm>
          <a:prstGeom prst="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51560" y="2075688"/>
            <a:ext cx="12984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Week 1</a:t>
            </a:r>
            <a:endParaRPr lang="en-US" sz="920" dirty="0"/>
          </a:p>
        </p:txBody>
      </p:sp>
      <p:sp>
        <p:nvSpPr>
          <p:cNvPr id="12" name="Text 10"/>
          <p:cNvSpPr/>
          <p:nvPr/>
        </p:nvSpPr>
        <p:spPr>
          <a:xfrm>
            <a:off x="4526280" y="2121408"/>
            <a:ext cx="2615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4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Eligibility &amp; chargeability</a:t>
            </a:r>
            <a:endParaRPr lang="en-US" sz="1340" dirty="0"/>
          </a:p>
        </p:txBody>
      </p:sp>
      <p:sp>
        <p:nvSpPr>
          <p:cNvPr id="13" name="Text 11"/>
          <p:cNvSpPr/>
          <p:nvPr/>
        </p:nvSpPr>
        <p:spPr>
          <a:xfrm>
            <a:off x="4526280" y="2377440"/>
            <a:ext cx="61447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1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Family, status, priority-date comparison, funds availability.</a:t>
            </a:r>
            <a:endParaRPr lang="en-US" sz="1010" dirty="0"/>
          </a:p>
        </p:txBody>
      </p:sp>
      <p:sp>
        <p:nvSpPr>
          <p:cNvPr id="14" name="Shape 12"/>
          <p:cNvSpPr/>
          <p:nvPr/>
        </p:nvSpPr>
        <p:spPr>
          <a:xfrm>
            <a:off x="1051560" y="3072384"/>
            <a:ext cx="1645920" cy="182880"/>
          </a:xfrm>
          <a:prstGeom prst="rect">
            <a:avLst/>
          </a:prstGeom>
          <a:solidFill>
            <a:srgbClr val="2B5C88"/>
          </a:solidFill>
          <a:ln w="12700">
            <a:solidFill>
              <a:srgbClr val="2B5C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051560" y="2770632"/>
            <a:ext cx="12984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2B5C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Weeks 1–5</a:t>
            </a:r>
            <a:endParaRPr lang="en-US" sz="920" dirty="0"/>
          </a:p>
        </p:txBody>
      </p:sp>
      <p:sp>
        <p:nvSpPr>
          <p:cNvPr id="16" name="Text 14"/>
          <p:cNvSpPr/>
          <p:nvPr/>
        </p:nvSpPr>
        <p:spPr>
          <a:xfrm>
            <a:off x="4526280" y="2816352"/>
            <a:ext cx="2615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4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Source/path of funds</a:t>
            </a:r>
            <a:endParaRPr lang="en-US" sz="1340" dirty="0"/>
          </a:p>
        </p:txBody>
      </p:sp>
      <p:sp>
        <p:nvSpPr>
          <p:cNvPr id="17" name="Text 15"/>
          <p:cNvSpPr/>
          <p:nvPr/>
        </p:nvSpPr>
        <p:spPr>
          <a:xfrm>
            <a:off x="4526280" y="3072384"/>
            <a:ext cx="61447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1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Tax, salary, business sale, gift, loan, FX and transfer evidence.</a:t>
            </a:r>
            <a:endParaRPr lang="en-US" sz="1010" dirty="0"/>
          </a:p>
        </p:txBody>
      </p:sp>
      <p:sp>
        <p:nvSpPr>
          <p:cNvPr id="18" name="Shape 16"/>
          <p:cNvSpPr/>
          <p:nvPr/>
        </p:nvSpPr>
        <p:spPr>
          <a:xfrm>
            <a:off x="1051560" y="3767328"/>
            <a:ext cx="2331720" cy="182880"/>
          </a:xfrm>
          <a:prstGeom prst="rect">
            <a:avLst/>
          </a:prstGeom>
          <a:solidFill>
            <a:srgbClr val="D9AA4E">
              <a:alpha val="95000"/>
            </a:srgbClr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51560" y="3465576"/>
            <a:ext cx="12984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Weeks 2–6</a:t>
            </a:r>
            <a:endParaRPr lang="en-US" sz="920" dirty="0"/>
          </a:p>
        </p:txBody>
      </p:sp>
      <p:sp>
        <p:nvSpPr>
          <p:cNvPr id="20" name="Text 18"/>
          <p:cNvSpPr/>
          <p:nvPr/>
        </p:nvSpPr>
        <p:spPr>
          <a:xfrm>
            <a:off x="4526280" y="3511296"/>
            <a:ext cx="2615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4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Project diligence</a:t>
            </a:r>
            <a:endParaRPr lang="en-US" sz="1340" dirty="0"/>
          </a:p>
        </p:txBody>
      </p:sp>
      <p:sp>
        <p:nvSpPr>
          <p:cNvPr id="21" name="Text 19"/>
          <p:cNvSpPr/>
          <p:nvPr/>
        </p:nvSpPr>
        <p:spPr>
          <a:xfrm>
            <a:off x="4526280" y="3767328"/>
            <a:ext cx="61447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1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Regional center, I‑956F/project docs, job creation, TEA/rural status.</a:t>
            </a:r>
            <a:endParaRPr lang="en-US" sz="1010" dirty="0"/>
          </a:p>
        </p:txBody>
      </p:sp>
      <p:sp>
        <p:nvSpPr>
          <p:cNvPr id="22" name="Shape 20"/>
          <p:cNvSpPr/>
          <p:nvPr/>
        </p:nvSpPr>
        <p:spPr>
          <a:xfrm>
            <a:off x="1051560" y="4462272"/>
            <a:ext cx="3017520" cy="182880"/>
          </a:xfrm>
          <a:prstGeom prst="rect">
            <a:avLst/>
          </a:prstGeom>
          <a:solidFill>
            <a:srgbClr val="B5453D"/>
          </a:solidFill>
          <a:ln w="12700">
            <a:solidFill>
              <a:srgbClr val="B5453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051560" y="4160520"/>
            <a:ext cx="12984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545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Weeks 5–8+</a:t>
            </a:r>
            <a:endParaRPr lang="en-US" sz="920" dirty="0"/>
          </a:p>
        </p:txBody>
      </p:sp>
      <p:sp>
        <p:nvSpPr>
          <p:cNvPr id="24" name="Text 22"/>
          <p:cNvSpPr/>
          <p:nvPr/>
        </p:nvSpPr>
        <p:spPr>
          <a:xfrm>
            <a:off x="4526280" y="4206240"/>
            <a:ext cx="2615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4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Filing package</a:t>
            </a:r>
            <a:endParaRPr lang="en-US" sz="1340" dirty="0"/>
          </a:p>
        </p:txBody>
      </p:sp>
      <p:sp>
        <p:nvSpPr>
          <p:cNvPr id="25" name="Text 23"/>
          <p:cNvSpPr/>
          <p:nvPr/>
        </p:nvSpPr>
        <p:spPr>
          <a:xfrm>
            <a:off x="4526280" y="4462272"/>
            <a:ext cx="61447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1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Translations, certifications, forms, signatures, fees, final QA.</a:t>
            </a:r>
            <a:endParaRPr lang="en-US" sz="1010" dirty="0"/>
          </a:p>
        </p:txBody>
      </p:sp>
      <p:sp>
        <p:nvSpPr>
          <p:cNvPr id="26" name="Shape 24"/>
          <p:cNvSpPr/>
          <p:nvPr/>
        </p:nvSpPr>
        <p:spPr>
          <a:xfrm>
            <a:off x="1051560" y="5468112"/>
            <a:ext cx="10104120" cy="548640"/>
          </a:xfrm>
          <a:prstGeom prst="roundRect">
            <a:avLst/>
          </a:prstGeom>
          <a:solidFill>
            <a:srgbClr val="FFF5F3"/>
          </a:solidFill>
          <a:ln w="12700">
            <a:solidFill>
              <a:srgbClr val="B545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1298448" y="5650992"/>
            <a:ext cx="961948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Practical planning assumption: 1–3 months depending on funds history, country documentation, translations and project readiness.</a:t>
            </a:r>
            <a:endParaRPr lang="en-US" sz="1220" dirty="0"/>
          </a:p>
        </p:txBody>
      </p:sp>
      <p:sp>
        <p:nvSpPr>
          <p:cNvPr id="28" name="Text 26"/>
          <p:cNvSpPr/>
          <p:nvPr/>
        </p:nvSpPr>
        <p:spPr>
          <a:xfrm>
            <a:off x="676656" y="6199632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50" dirty="0">
                <a:solidFill>
                  <a:srgbClr val="8A94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 note: 1–3 month preparation window is a practical planning estimate; statutory filing date is Sept. 30, 2026 for grandfathering protection.</a:t>
            </a:r>
            <a:endParaRPr lang="en-US" sz="650" dirty="0"/>
          </a:p>
        </p:txBody>
      </p:sp>
      <p:sp>
        <p:nvSpPr>
          <p:cNvPr id="29" name="Shape 27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5F7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EB‑5 DILIGENCE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EB‑5 risk controls: speed cannot replace diligence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8412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winning filing is the one that is timely, documentable and defensible.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EB‑5 diligence</a:t>
            </a:r>
            <a:endParaRPr lang="en-US" sz="730" dirty="0"/>
          </a:p>
        </p:txBody>
      </p:sp>
      <p:sp>
        <p:nvSpPr>
          <p:cNvPr id="9" name="Shape 7"/>
          <p:cNvSpPr/>
          <p:nvPr/>
        </p:nvSpPr>
        <p:spPr>
          <a:xfrm>
            <a:off x="749808" y="1920240"/>
            <a:ext cx="10680192" cy="38862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060704" y="2267712"/>
            <a:ext cx="384048" cy="384048"/>
          </a:xfrm>
          <a:prstGeom prst="ellipse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60704" y="2336292"/>
            <a:ext cx="3840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591056" y="2249424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Regional Center / project record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1591056" y="2523744"/>
            <a:ext cx="4434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Confirm designation, project filing, offering package and sponsor history.</a:t>
            </a:r>
            <a:endParaRPr lang="en-US" sz="1020" dirty="0"/>
          </a:p>
        </p:txBody>
      </p:sp>
      <p:sp>
        <p:nvSpPr>
          <p:cNvPr id="14" name="Shape 12"/>
          <p:cNvSpPr/>
          <p:nvPr/>
        </p:nvSpPr>
        <p:spPr>
          <a:xfrm>
            <a:off x="1060704" y="3255264"/>
            <a:ext cx="384048" cy="384048"/>
          </a:xfrm>
          <a:prstGeom prst="ellipse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060704" y="3323844"/>
            <a:ext cx="3840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591056" y="3236976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TEA, rural or infrastructure basis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1591056" y="3511296"/>
            <a:ext cx="4434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 not rely on marketing labels — verify statutory designation and project geography.</a:t>
            </a:r>
            <a:endParaRPr lang="en-US" sz="1020" dirty="0"/>
          </a:p>
        </p:txBody>
      </p:sp>
      <p:sp>
        <p:nvSpPr>
          <p:cNvPr id="18" name="Shape 16"/>
          <p:cNvSpPr/>
          <p:nvPr/>
        </p:nvSpPr>
        <p:spPr>
          <a:xfrm>
            <a:off x="1060704" y="4242816"/>
            <a:ext cx="384048" cy="384048"/>
          </a:xfrm>
          <a:prstGeom prst="ellipse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60704" y="4311396"/>
            <a:ext cx="3840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591056" y="4224528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Source and path of funds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1591056" y="4498848"/>
            <a:ext cx="4434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 a lawful-funds chain that survives RFEs and translation gaps.</a:t>
            </a:r>
            <a:endParaRPr lang="en-US" sz="1020" dirty="0"/>
          </a:p>
        </p:txBody>
      </p:sp>
      <p:sp>
        <p:nvSpPr>
          <p:cNvPr id="22" name="Shape 20"/>
          <p:cNvSpPr/>
          <p:nvPr/>
        </p:nvSpPr>
        <p:spPr>
          <a:xfrm>
            <a:off x="6291072" y="2267712"/>
            <a:ext cx="384048" cy="384048"/>
          </a:xfrm>
          <a:prstGeom prst="ellipse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291072" y="2336292"/>
            <a:ext cx="3840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6821424" y="2249424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Job-creation methodology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6821424" y="2523744"/>
            <a:ext cx="4434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Understand direct/indirect job assumptions, construction duration and economic report support.</a:t>
            </a:r>
            <a:endParaRPr lang="en-US" sz="1020" dirty="0"/>
          </a:p>
        </p:txBody>
      </p:sp>
      <p:sp>
        <p:nvSpPr>
          <p:cNvPr id="26" name="Shape 24"/>
          <p:cNvSpPr/>
          <p:nvPr/>
        </p:nvSpPr>
        <p:spPr>
          <a:xfrm>
            <a:off x="6291072" y="3255264"/>
            <a:ext cx="384048" cy="384048"/>
          </a:xfrm>
          <a:prstGeom prst="ellipse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291072" y="3323844"/>
            <a:ext cx="3840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6821424" y="3236976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Securities / conflicts / promoters</a:t>
            </a:r>
            <a:endParaRPr lang="en-US" sz="1350" dirty="0"/>
          </a:p>
        </p:txBody>
      </p:sp>
      <p:sp>
        <p:nvSpPr>
          <p:cNvPr id="29" name="Text 27"/>
          <p:cNvSpPr/>
          <p:nvPr/>
        </p:nvSpPr>
        <p:spPr>
          <a:xfrm>
            <a:off x="6821424" y="3511296"/>
            <a:ext cx="4434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Review disclosures, fees, commissions, conflicts and investor communication obligations.</a:t>
            </a:r>
            <a:endParaRPr lang="en-US" sz="1020" dirty="0"/>
          </a:p>
        </p:txBody>
      </p:sp>
      <p:sp>
        <p:nvSpPr>
          <p:cNvPr id="30" name="Shape 28"/>
          <p:cNvSpPr/>
          <p:nvPr/>
        </p:nvSpPr>
        <p:spPr>
          <a:xfrm>
            <a:off x="6291072" y="4242816"/>
            <a:ext cx="384048" cy="384048"/>
          </a:xfrm>
          <a:prstGeom prst="ellipse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6291072" y="4311396"/>
            <a:ext cx="3840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6821424" y="4224528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Sustainment and exit risk</a:t>
            </a:r>
            <a:endParaRPr lang="en-US" sz="1350" dirty="0"/>
          </a:p>
        </p:txBody>
      </p:sp>
      <p:sp>
        <p:nvSpPr>
          <p:cNvPr id="33" name="Text 31"/>
          <p:cNvSpPr/>
          <p:nvPr/>
        </p:nvSpPr>
        <p:spPr>
          <a:xfrm>
            <a:off x="6821424" y="4498848"/>
            <a:ext cx="4434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2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Analyze redeployment, repayment rights, litigation, bankruptcy and immigration timing.</a:t>
            </a:r>
            <a:endParaRPr lang="en-US" sz="1020" dirty="0"/>
          </a:p>
        </p:txBody>
      </p:sp>
      <p:sp>
        <p:nvSpPr>
          <p:cNvPr id="34" name="Shape 32"/>
          <p:cNvSpPr/>
          <p:nvPr/>
        </p:nvSpPr>
        <p:spPr>
          <a:xfrm>
            <a:off x="1078992" y="5989320"/>
            <a:ext cx="10058400" cy="420624"/>
          </a:xfrm>
          <a:prstGeom prst="roundRect">
            <a:avLst>
              <a:gd name="adj" fmla="val 17391"/>
            </a:avLst>
          </a:prstGeom>
          <a:solidFill>
            <a:srgbClr val="B5453D"/>
          </a:solidFill>
          <a:ln w="12700">
            <a:solidFill>
              <a:srgbClr val="B545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1261872" y="6153912"/>
            <a:ext cx="96926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28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Investor-facing warning: a “current” set‑aside category does not cure weak source-of-funds evidence or bad project economics.</a:t>
            </a:r>
            <a:endParaRPr lang="en-US" sz="1280" dirty="0"/>
          </a:p>
        </p:txBody>
      </p:sp>
      <p:sp>
        <p:nvSpPr>
          <p:cNvPr id="36" name="Shape 34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51028"/>
            <a:ext cx="12191695" cy="6858000"/>
          </a:xfrm>
          <a:prstGeom prst="rect">
            <a:avLst/>
          </a:prstGeom>
          <a:solidFill>
            <a:srgbClr val="F3F6F8"/>
          </a:solidFill>
          <a:ln w="12700">
            <a:solidFill>
              <a:srgbClr val="F3F6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D9AA4E"/>
          </a:solidFill>
          <a:ln w="12700">
            <a:solidFill>
              <a:srgbClr val="D9AA4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58368" y="429768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9AA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INA §204(J)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" y="749808"/>
            <a:ext cx="5715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EB‑1 / EB‑2 portability: the AC21 test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58368" y="1298448"/>
            <a:ext cx="5715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Portability is not a general permission to change everything — it is a documented job-offer analysis.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938528" cy="292608"/>
          </a:xfrm>
          <a:prstGeom prst="roundRect">
            <a:avLst/>
          </a:prstGeom>
          <a:solidFill>
            <a:srgbClr val="0B1F35"/>
          </a:solidFill>
          <a:ln w="12700">
            <a:solidFill>
              <a:srgbClr val="0B1F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710928" y="489204"/>
            <a:ext cx="18105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Portability</a:t>
            </a:r>
            <a:endParaRPr lang="en-US" sz="730" dirty="0"/>
          </a:p>
        </p:txBody>
      </p:sp>
      <p:pic>
        <p:nvPicPr>
          <p:cNvPr id="9" name="Image 0" descr="/mnt/data/a_modern_office_interior_scene_wide_and_cinematic_batch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1005840"/>
            <a:ext cx="4617720" cy="2596896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749808" y="4005072"/>
            <a:ext cx="1874520" cy="114300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C7D2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68680" y="4169664"/>
            <a:ext cx="16276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33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I‑140 basis</a:t>
            </a:r>
            <a:endParaRPr lang="en-US" sz="1330" dirty="0"/>
          </a:p>
        </p:txBody>
      </p:sp>
      <p:sp>
        <p:nvSpPr>
          <p:cNvPr id="12" name="Text 9"/>
          <p:cNvSpPr/>
          <p:nvPr/>
        </p:nvSpPr>
        <p:spPr>
          <a:xfrm>
            <a:off x="896112" y="4526280"/>
            <a:ext cx="157276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Valid EB job offer or self-petition context</a:t>
            </a:r>
            <a:endParaRPr lang="en-US" sz="860" dirty="0"/>
          </a:p>
        </p:txBody>
      </p:sp>
      <p:sp>
        <p:nvSpPr>
          <p:cNvPr id="13" name="Shape 10"/>
          <p:cNvSpPr/>
          <p:nvPr/>
        </p:nvSpPr>
        <p:spPr>
          <a:xfrm>
            <a:off x="2697480" y="4389120"/>
            <a:ext cx="228600" cy="329184"/>
          </a:xfrm>
          <a:prstGeom prst="chevron">
            <a:avLst/>
          </a:prstGeom>
          <a:solidFill>
            <a:srgbClr val="2B5C88"/>
          </a:solidFill>
          <a:ln w="12700">
            <a:solidFill>
              <a:srgbClr val="2B5C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2990088" y="4005072"/>
            <a:ext cx="1874520" cy="1143000"/>
          </a:xfrm>
          <a:prstGeom prst="roundRect">
            <a:avLst/>
          </a:prstGeom>
          <a:solidFill>
            <a:srgbClr val="F1D18A"/>
          </a:solidFill>
          <a:ln w="10160">
            <a:solidFill>
              <a:srgbClr val="C7D2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3108960" y="4169664"/>
            <a:ext cx="16276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33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I‑485 pending</a:t>
            </a:r>
            <a:endParaRPr lang="en-US" sz="1330" dirty="0"/>
          </a:p>
        </p:txBody>
      </p:sp>
      <p:sp>
        <p:nvSpPr>
          <p:cNvPr id="16" name="Text 13"/>
          <p:cNvSpPr/>
          <p:nvPr/>
        </p:nvSpPr>
        <p:spPr>
          <a:xfrm>
            <a:off x="3136392" y="4526280"/>
            <a:ext cx="157276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180+ days by receipt-date count</a:t>
            </a:r>
            <a:endParaRPr lang="en-US" sz="860" dirty="0"/>
          </a:p>
        </p:txBody>
      </p:sp>
      <p:sp>
        <p:nvSpPr>
          <p:cNvPr id="17" name="Shape 14"/>
          <p:cNvSpPr/>
          <p:nvPr/>
        </p:nvSpPr>
        <p:spPr>
          <a:xfrm>
            <a:off x="4937760" y="4389120"/>
            <a:ext cx="228600" cy="329184"/>
          </a:xfrm>
          <a:prstGeom prst="chevron">
            <a:avLst/>
          </a:prstGeom>
          <a:solidFill>
            <a:srgbClr val="2B5C88"/>
          </a:solidFill>
          <a:ln w="12700">
            <a:solidFill>
              <a:srgbClr val="2B5C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5230368" y="4005072"/>
            <a:ext cx="1874520" cy="114300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C7D2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5349240" y="4169664"/>
            <a:ext cx="16276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33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New offer</a:t>
            </a:r>
            <a:endParaRPr lang="en-US" sz="1330" dirty="0"/>
          </a:p>
        </p:txBody>
      </p:sp>
      <p:sp>
        <p:nvSpPr>
          <p:cNvPr id="20" name="Text 17"/>
          <p:cNvSpPr/>
          <p:nvPr/>
        </p:nvSpPr>
        <p:spPr>
          <a:xfrm>
            <a:off x="5376672" y="4526280"/>
            <a:ext cx="157276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Permanent, full-time job; same/different U.S. employer or self-employment</a:t>
            </a:r>
            <a:endParaRPr lang="en-US" sz="860" dirty="0"/>
          </a:p>
        </p:txBody>
      </p:sp>
      <p:sp>
        <p:nvSpPr>
          <p:cNvPr id="21" name="Shape 18"/>
          <p:cNvSpPr/>
          <p:nvPr/>
        </p:nvSpPr>
        <p:spPr>
          <a:xfrm>
            <a:off x="7178040" y="4389120"/>
            <a:ext cx="228600" cy="329184"/>
          </a:xfrm>
          <a:prstGeom prst="chevron">
            <a:avLst/>
          </a:prstGeom>
          <a:solidFill>
            <a:srgbClr val="2B5C88"/>
          </a:solidFill>
          <a:ln w="12700">
            <a:solidFill>
              <a:srgbClr val="2B5C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7470648" y="4005072"/>
            <a:ext cx="1874520" cy="114300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C7D2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7589520" y="4169664"/>
            <a:ext cx="16276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33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Same / similar</a:t>
            </a:r>
            <a:endParaRPr lang="en-US" sz="1330" dirty="0"/>
          </a:p>
        </p:txBody>
      </p:sp>
      <p:sp>
        <p:nvSpPr>
          <p:cNvPr id="24" name="Text 21"/>
          <p:cNvSpPr/>
          <p:nvPr/>
        </p:nvSpPr>
        <p:spPr>
          <a:xfrm>
            <a:off x="7616952" y="4526280"/>
            <a:ext cx="157276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SOC, duties, skills, wages, career progression</a:t>
            </a:r>
            <a:endParaRPr lang="en-US" sz="860" dirty="0"/>
          </a:p>
        </p:txBody>
      </p:sp>
      <p:sp>
        <p:nvSpPr>
          <p:cNvPr id="25" name="Shape 22"/>
          <p:cNvSpPr/>
          <p:nvPr/>
        </p:nvSpPr>
        <p:spPr>
          <a:xfrm>
            <a:off x="9418320" y="4389120"/>
            <a:ext cx="228600" cy="329184"/>
          </a:xfrm>
          <a:prstGeom prst="chevron">
            <a:avLst/>
          </a:prstGeom>
          <a:solidFill>
            <a:srgbClr val="2B5C88"/>
          </a:solidFill>
          <a:ln w="12700">
            <a:solidFill>
              <a:srgbClr val="2B5C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9710928" y="4005072"/>
            <a:ext cx="1874520" cy="114300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C7D2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9829800" y="4169664"/>
            <a:ext cx="16276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330" b="1" dirty="0">
                <a:solidFill>
                  <a:srgbClr val="0B1F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Supplement J</a:t>
            </a:r>
            <a:endParaRPr lang="en-US" sz="1330" dirty="0"/>
          </a:p>
        </p:txBody>
      </p:sp>
      <p:sp>
        <p:nvSpPr>
          <p:cNvPr id="28" name="Text 25"/>
          <p:cNvSpPr/>
          <p:nvPr/>
        </p:nvSpPr>
        <p:spPr>
          <a:xfrm>
            <a:off x="9857232" y="4526280"/>
            <a:ext cx="157276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5360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Confirm continuing offer or request portability</a:t>
            </a:r>
            <a:endParaRPr lang="en-US" sz="860" dirty="0"/>
          </a:p>
        </p:txBody>
      </p:sp>
      <p:sp>
        <p:nvSpPr>
          <p:cNvPr id="29" name="Shape 26"/>
          <p:cNvSpPr/>
          <p:nvPr/>
        </p:nvSpPr>
        <p:spPr>
          <a:xfrm>
            <a:off x="868680" y="2039112"/>
            <a:ext cx="5394960" cy="804672"/>
          </a:xfrm>
          <a:prstGeom prst="roundRect">
            <a:avLst>
              <a:gd name="adj" fmla="val 9091"/>
            </a:avLst>
          </a:prstGeom>
          <a:solidFill>
            <a:srgbClr val="0B1F35"/>
          </a:solidFill>
          <a:ln w="12700">
            <a:solidFill>
              <a:srgbClr val="0B1F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1051560" y="2203704"/>
            <a:ext cx="50292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1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Trigger point: I‑485 pending 180 days or more + qualifying I‑140 approved or approvable + approval not revoked.</a:t>
            </a:r>
            <a:endParaRPr lang="en-US" sz="1310" dirty="0"/>
          </a:p>
        </p:txBody>
      </p:sp>
      <p:sp>
        <p:nvSpPr>
          <p:cNvPr id="31" name="Shape 28"/>
          <p:cNvSpPr/>
          <p:nvPr/>
        </p:nvSpPr>
        <p:spPr>
          <a:xfrm>
            <a:off x="868680" y="2926080"/>
            <a:ext cx="5394960" cy="621792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12700">
            <a:solidFill>
              <a:srgbClr val="D7DE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1051560" y="3090672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0B1F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 package: Supplement J, new job description, SOC mapping, wage comparison, progression memo, employer support.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676656" y="6199632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50" dirty="0">
                <a:solidFill>
                  <a:srgbClr val="8A94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Sources: 8 C.F.R. §245.25; INA §204(j); USCIS Form I‑485 Supplement J and job-portability guidance.</a:t>
            </a:r>
            <a:endParaRPr lang="en-US" sz="650" dirty="0"/>
          </a:p>
        </p:txBody>
      </p:sp>
      <p:sp>
        <p:nvSpPr>
          <p:cNvPr id="34" name="Shape 31"/>
          <p:cNvSpPr/>
          <p:nvPr/>
        </p:nvSpPr>
        <p:spPr>
          <a:xfrm>
            <a:off x="411480" y="6510528"/>
            <a:ext cx="11384280" cy="9144"/>
          </a:xfrm>
          <a:prstGeom prst="rect">
            <a:avLst/>
          </a:prstGeom>
          <a:solidFill>
            <a:srgbClr val="D2D7DD"/>
          </a:solidFill>
          <a:ln w="12700">
            <a:solidFill>
              <a:srgbClr val="D2D7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2810</Words>
  <Application>Microsoft Office PowerPoint</Application>
  <PresentationFormat>Widescreen</PresentationFormat>
  <Paragraphs>247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in 2026</dc:title>
  <dc:subject>Immigration in 2026: policy changes, EB-5 Regional Center strategy, EB-1/EB-2 portability</dc:subject>
  <dc:creator>OpenAI</dc:creator>
  <cp:lastModifiedBy>Vishal Patel</cp:lastModifiedBy>
  <cp:revision>5</cp:revision>
  <dcterms:created xsi:type="dcterms:W3CDTF">2026-05-14T16:51:58Z</dcterms:created>
  <dcterms:modified xsi:type="dcterms:W3CDTF">2026-05-14T21:56:10Z</dcterms:modified>
</cp:coreProperties>
</file>